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29" r:id="rId4"/>
    <p:sldMasterId id="2147484528" r:id="rId5"/>
    <p:sldMasterId id="2147484538" r:id="rId6"/>
    <p:sldMasterId id="2147484545" r:id="rId7"/>
    <p:sldMasterId id="2147484559" r:id="rId8"/>
    <p:sldMasterId id="2147484572" r:id="rId9"/>
  </p:sldMasterIdLst>
  <p:notesMasterIdLst>
    <p:notesMasterId r:id="rId58"/>
  </p:notesMasterIdLst>
  <p:handoutMasterIdLst>
    <p:handoutMasterId r:id="rId59"/>
  </p:handoutMasterIdLst>
  <p:sldIdLst>
    <p:sldId id="1596" r:id="rId10"/>
    <p:sldId id="1505" r:id="rId11"/>
    <p:sldId id="1597" r:id="rId12"/>
    <p:sldId id="1598" r:id="rId13"/>
    <p:sldId id="1599" r:id="rId14"/>
    <p:sldId id="1514" r:id="rId15"/>
    <p:sldId id="1595" r:id="rId16"/>
    <p:sldId id="1594" r:id="rId17"/>
    <p:sldId id="1515" r:id="rId18"/>
    <p:sldId id="1570" r:id="rId19"/>
    <p:sldId id="1571" r:id="rId20"/>
    <p:sldId id="1572" r:id="rId21"/>
    <p:sldId id="1575" r:id="rId22"/>
    <p:sldId id="1576" r:id="rId23"/>
    <p:sldId id="1577" r:id="rId24"/>
    <p:sldId id="1578" r:id="rId25"/>
    <p:sldId id="1579" r:id="rId26"/>
    <p:sldId id="1580" r:id="rId27"/>
    <p:sldId id="1542" r:id="rId28"/>
    <p:sldId id="1546" r:id="rId29"/>
    <p:sldId id="1547" r:id="rId30"/>
    <p:sldId id="1548" r:id="rId31"/>
    <p:sldId id="1549" r:id="rId32"/>
    <p:sldId id="1550" r:id="rId33"/>
    <p:sldId id="1551" r:id="rId34"/>
    <p:sldId id="1552" r:id="rId35"/>
    <p:sldId id="1553" r:id="rId36"/>
    <p:sldId id="1554" r:id="rId37"/>
    <p:sldId id="1555" r:id="rId38"/>
    <p:sldId id="1556" r:id="rId39"/>
    <p:sldId id="1557" r:id="rId40"/>
    <p:sldId id="1589" r:id="rId41"/>
    <p:sldId id="1558" r:id="rId42"/>
    <p:sldId id="1559" r:id="rId43"/>
    <p:sldId id="1560" r:id="rId44"/>
    <p:sldId id="1561" r:id="rId45"/>
    <p:sldId id="1590" r:id="rId46"/>
    <p:sldId id="1562" r:id="rId47"/>
    <p:sldId id="1563" r:id="rId48"/>
    <p:sldId id="1591" r:id="rId49"/>
    <p:sldId id="1564" r:id="rId50"/>
    <p:sldId id="1565" r:id="rId51"/>
    <p:sldId id="1592" r:id="rId52"/>
    <p:sldId id="1566" r:id="rId53"/>
    <p:sldId id="1567" r:id="rId54"/>
    <p:sldId id="1568" r:id="rId55"/>
    <p:sldId id="1593" r:id="rId56"/>
    <p:sldId id="1502"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2864"/>
    <a:srgbClr val="002050"/>
    <a:srgbClr val="00BCF2"/>
    <a:srgbClr val="FFCC00"/>
    <a:srgbClr val="005AA1"/>
    <a:srgbClr val="FCB713"/>
    <a:srgbClr val="0078D7"/>
    <a:srgbClr val="0D7595"/>
    <a:srgbClr val="5AC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7" autoAdjust="0"/>
    <p:restoredTop sz="77726" autoAdjust="0"/>
  </p:normalViewPr>
  <p:slideViewPr>
    <p:cSldViewPr snapToGrid="0">
      <p:cViewPr varScale="1">
        <p:scale>
          <a:sx n="73" d="100"/>
          <a:sy n="73" d="100"/>
        </p:scale>
        <p:origin x="552" y="4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99" d="100"/>
          <a:sy n="99" d="100"/>
        </p:scale>
        <p:origin x="357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3/28/2017 5:58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azure.microsoft.com/en-us/documentation/learning-paths/hdinsight-self-guided-hadoop-training/" TargetMode="External"/><Relationship Id="rId3" Type="http://schemas.openxmlformats.org/officeDocument/2006/relationships/hyperlink" Target="https://azure.microsoft.com/en-us/services/hdinsight/" TargetMode="External"/><Relationship Id="rId7" Type="http://schemas.openxmlformats.org/officeDocument/2006/relationships/hyperlink" Target="https://mva.microsoft.com/en-US/training-courses/big-data-analytics-with-hdinsight-hadoop-on-azure-10551?l=UJ7MAv97_5804984382"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channel9.msdn.com/Series/Getting-started-with-Windows-Azure-HDInsight-Service/Introduction-To-Windows-Azure-HDInsight-Service" TargetMode="External"/><Relationship Id="rId5" Type="http://schemas.openxmlformats.org/officeDocument/2006/relationships/hyperlink" Target="https://www.edx.org/course/processing-big-data-azure-hdinsight-microsoft-dat202-1x" TargetMode="External"/><Relationship Id="rId4" Type="http://schemas.openxmlformats.org/officeDocument/2006/relationships/hyperlink" Target="https://azure.microsoft.com/en-us/documentation/articles/hdinsight-hadoop-introduction/" TargetMode="External"/><Relationship Id="rId9" Type="http://schemas.openxmlformats.org/officeDocument/2006/relationships/hyperlink" Target="https://msdn.microsoft.com/en-us/library/mt146770(v=sql.130).aspx"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introduc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hadoop.apache.org/"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hortonworks.com/hadoop-tutorial/hello-world-an-introduction-to-hadoop-hcatalog-hive-and-pi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datasciencecentral.com/profiles/blogs/hadoop-herd-when-to-use-what"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documentation/services/hdinsight/"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azure.microsoft.com/en-us/documentation/articles/data-factory-compute-linked-services/#azure-hdinsight-on-demand-linked-service" TargetMode="External"/><Relationship Id="rId4" Type="http://schemas.openxmlformats.org/officeDocument/2006/relationships/hyperlink" Target="https://azure.microsoft.com/en-us/pricing/details/hdinsigh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zure.portal.co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zure.microsoft.com/en-us/documentation/articles/hdinsight-provision-cluster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documentation/articles/hdinsight-use-hive/"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azure.microsoft.com/en-us/documentation/articles/hdinsight-use-hive/#usetez" TargetMode="External"/><Relationship Id="rId4" Type="http://schemas.openxmlformats.org/officeDocument/2006/relationships/hyperlink" Target="https://msdn.microsoft.com/en-us/library/dn749875.aspx?f=255&amp;MSPPError=-2147217396"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documentation/articles/hdinsight-use-hive/"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azure.microsoft.com/en-us/documentation/articles/hdinsight-use-hive/#usetez" TargetMode="External"/><Relationship Id="rId4" Type="http://schemas.openxmlformats.org/officeDocument/2006/relationships/hyperlink" Target="https://msdn.microsoft.com/en-us/library/dn749875.aspx?f=255&amp;MSPPError=-2147217396"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documentation/articles/hdinsight-connect-excel-hive-odbc-driv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dezyre.com/hadoop-tutorial/apache-hive-tutorial-tabl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channel9.msdn.com/Blogs/Windows-Azure/Introduction-to-Azure-Data-Factory/"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dn.microsoft.com/en-us/library/azure/dn834987.aspx"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pricing/details/data-factor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azure.microsoft.com/blog/2015/04/24/azure-data-factory-update-simplified-sample-deployment/"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us/documentation/articles/data-factory-customer-profiling-usecas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us/documentation/videos/azure-data-factory-102-analyzing-complex-churn-models-with-azure-data-factor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samples/"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using-editor/"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powershel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using-edi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compute-linked-service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move-data-between-onprem-and-cloud/"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transformation-activiti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pipeline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dataset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pipelin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create-pipelines/"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documentation/articles/data-factory-monitor-manage-pipeline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blogs.msdn.com/b/karang/archive/2015/11/13/azure-data-factory-detecting-and-re-running-failed-adf-slices.aspx"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blogs.msdn.com/b/karang/archive/2015/11/13/azure-data-factory-detecting-and-re-running-failed-adf-slices.aspx"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5.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en-us/cloud-platform/cortana-intelligence-suite-industry-solution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echnet.microsoft.com/en-us/library/ms124438(v=sql.100).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echnet.microsoft.com/en-us/library/ms124438(v=sql.100).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sdn.microsoft.com/en-us/library/dn749822.asp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977260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4343400"/>
            <a:ext cx="6317255" cy="4492128"/>
          </a:xfrm>
        </p:spPr>
        <p:txBody>
          <a:bodyPr/>
          <a:lstStyle/>
          <a:p>
            <a:pPr marL="228600" indent="-228600">
              <a:buFont typeface="+mj-lt"/>
              <a:buAutoNum type="arabicPeriod"/>
            </a:pPr>
            <a:r>
              <a:rPr lang="en-US" sz="1400" dirty="0"/>
              <a:t>Primary site: </a:t>
            </a:r>
            <a:r>
              <a:rPr lang="en-US" sz="1400" dirty="0">
                <a:hlinkClick r:id="rId3"/>
              </a:rPr>
              <a:t>https://azure.microsoft.com/en-us/services/hdinsight/</a:t>
            </a:r>
            <a:r>
              <a:rPr lang="en-US" sz="1400" dirty="0"/>
              <a:t> </a:t>
            </a:r>
          </a:p>
          <a:p>
            <a:pPr marL="228600" indent="-228600">
              <a:buFont typeface="+mj-lt"/>
              <a:buAutoNum type="arabicPeriod"/>
            </a:pPr>
            <a:r>
              <a:rPr lang="en-US" sz="1400" dirty="0"/>
              <a:t>Quick</a:t>
            </a:r>
            <a:r>
              <a:rPr lang="en-US" sz="1400" baseline="0" dirty="0"/>
              <a:t> overview: </a:t>
            </a:r>
            <a:r>
              <a:rPr lang="en-US" sz="1400" baseline="0" dirty="0">
                <a:hlinkClick r:id="rId4"/>
              </a:rPr>
              <a:t>https://azure.microsoft.com/en-us/documentation/articles/hdinsight-hadoop-introduction/</a:t>
            </a:r>
            <a:r>
              <a:rPr lang="en-US" sz="1400" baseline="0" dirty="0"/>
              <a:t> </a:t>
            </a:r>
          </a:p>
          <a:p>
            <a:pPr marL="228600" indent="-228600">
              <a:buFont typeface="+mj-lt"/>
              <a:buAutoNum type="arabicPeriod"/>
            </a:pPr>
            <a:r>
              <a:rPr lang="en-US" sz="1400" baseline="0" dirty="0"/>
              <a:t>4-week online course through the </a:t>
            </a:r>
            <a:r>
              <a:rPr lang="en-US" sz="1400" baseline="0" dirty="0" err="1"/>
              <a:t>edX</a:t>
            </a:r>
            <a:r>
              <a:rPr lang="en-US" sz="1400" baseline="0" dirty="0"/>
              <a:t> platform: </a:t>
            </a:r>
            <a:r>
              <a:rPr lang="en-US" sz="1400" baseline="0" dirty="0">
                <a:hlinkClick r:id="rId5"/>
              </a:rPr>
              <a:t>https://www.edx.org/course/processing-big-data-azure-hdinsight-microsoft-dat202-1x</a:t>
            </a:r>
            <a:r>
              <a:rPr lang="en-US" sz="1400" baseline="0" dirty="0"/>
              <a:t> </a:t>
            </a:r>
          </a:p>
          <a:p>
            <a:pPr marL="228600" indent="-228600">
              <a:buFont typeface="+mj-lt"/>
              <a:buAutoNum type="arabicPeriod"/>
            </a:pPr>
            <a:r>
              <a:rPr lang="en-US" sz="1400" baseline="0" dirty="0"/>
              <a:t>11 minute introductory video: </a:t>
            </a:r>
            <a:r>
              <a:rPr lang="en-US" sz="1400" baseline="0" dirty="0">
                <a:hlinkClick r:id="rId6"/>
              </a:rPr>
              <a:t>https://channel9.msdn.com/Series/Getting-started-with-Windows-Azure-HDInsight-Service/Introduction-To-Windows-Azure-HDInsight-Service</a:t>
            </a:r>
            <a:r>
              <a:rPr lang="en-US" sz="1400" baseline="0" dirty="0"/>
              <a:t> </a:t>
            </a:r>
          </a:p>
          <a:p>
            <a:pPr marL="228600" indent="-228600">
              <a:buFont typeface="+mj-lt"/>
              <a:buAutoNum type="arabicPeriod"/>
            </a:pPr>
            <a:r>
              <a:rPr lang="en-US" sz="1400" baseline="0" dirty="0"/>
              <a:t>Microsoft Virtual Academy Training (4 hours) - </a:t>
            </a:r>
            <a:r>
              <a:rPr lang="en-US" sz="1400" baseline="0" dirty="0">
                <a:hlinkClick r:id="rId7"/>
              </a:rPr>
              <a:t>https://mva.microsoft.com/en-US/training-courses/big-data-analytics-with-hdinsight-hadoop-on-azure-10551?l=UJ7MAv97_5804984382</a:t>
            </a:r>
            <a:r>
              <a:rPr lang="en-US" sz="1400" baseline="0" dirty="0"/>
              <a:t> </a:t>
            </a:r>
          </a:p>
          <a:p>
            <a:pPr marL="228600" indent="-228600">
              <a:buFont typeface="+mj-lt"/>
              <a:buAutoNum type="arabicPeriod"/>
            </a:pPr>
            <a:r>
              <a:rPr lang="en-US" sz="1400" dirty="0"/>
              <a:t>Learning path for</a:t>
            </a:r>
            <a:r>
              <a:rPr lang="en-US" sz="1400" baseline="0" dirty="0"/>
              <a:t> HDInsight: </a:t>
            </a:r>
            <a:r>
              <a:rPr lang="en-US" sz="1400" baseline="0" dirty="0">
                <a:hlinkClick r:id="rId8"/>
              </a:rPr>
              <a:t>https://azure.microsoft.com/en-us/documentation/learning-paths/hdinsight-self-guided-hadoop-training/</a:t>
            </a:r>
            <a:r>
              <a:rPr lang="en-US" sz="1400" baseline="0" dirty="0"/>
              <a:t> </a:t>
            </a:r>
          </a:p>
          <a:p>
            <a:pPr marL="228600" indent="-228600">
              <a:buFont typeface="+mj-lt"/>
              <a:buAutoNum type="arabicPeriod"/>
            </a:pPr>
            <a:r>
              <a:rPr lang="en-US" sz="1400" baseline="0" dirty="0"/>
              <a:t>Azure Feature Pack for SQL Server 2016, i.e., SSIS (SQL Server Integration Services): </a:t>
            </a:r>
            <a:r>
              <a:rPr lang="en-US" sz="1400" baseline="0" dirty="0">
                <a:hlinkClick r:id="rId9"/>
              </a:rPr>
              <a:t>https://msdn.microsoft.com/en-us/library/mt146770(v=sql.130).aspx</a:t>
            </a:r>
            <a:r>
              <a:rPr lang="en-US" sz="1400" baseline="0" dirty="0"/>
              <a:t> </a:t>
            </a:r>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372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342900" indent="-342900">
              <a:buFont typeface="+mj-lt"/>
              <a:buAutoNum type="arabicPeriod"/>
            </a:pPr>
            <a:r>
              <a:rPr lang="en-US" sz="1800" dirty="0"/>
              <a:t>Introduction Document</a:t>
            </a:r>
            <a:r>
              <a:rPr lang="en-US" sz="1800" baseline="0" dirty="0"/>
              <a:t>: </a:t>
            </a:r>
            <a:r>
              <a:rPr lang="en-US" sz="1800" baseline="0" dirty="0">
                <a:hlinkClick r:id="rId3"/>
              </a:rPr>
              <a:t>https://azure.microsoft.com/en-us/documentation/articles/hdinsight-hadoop-introduction/</a:t>
            </a:r>
            <a:r>
              <a:rPr lang="en-US" sz="1800" baseline="0" dirty="0"/>
              <a:t> </a:t>
            </a:r>
          </a:p>
          <a:p>
            <a:pPr marL="342900" indent="-342900">
              <a:buFont typeface="+mj-lt"/>
              <a:buAutoNum type="arabicPeriod"/>
            </a:pPr>
            <a:r>
              <a:rPr lang="en-US" sz="1800" baseline="0" dirty="0"/>
              <a:t>For more information about Hadoop, visit the apache foundation site: </a:t>
            </a:r>
            <a:r>
              <a:rPr lang="en-US" sz="1800" baseline="0" dirty="0">
                <a:hlinkClick r:id="rId4"/>
              </a:rPr>
              <a:t>http://hadoop.apache.org/</a:t>
            </a:r>
            <a:r>
              <a:rPr lang="en-US" sz="1800" baseline="0" dirty="0"/>
              <a:t> </a:t>
            </a:r>
            <a:br>
              <a:rPr lang="en-US" sz="1800" baseline="0" dirty="0"/>
            </a:br>
            <a:endParaRPr lang="en-US" sz="1800" baseline="0" dirty="0"/>
          </a:p>
          <a:p>
            <a:br>
              <a:rPr lang="en-US" sz="1800" baseline="0" dirty="0">
                <a:latin typeface="Segoe UI Light"/>
                <a:cs typeface="Segoe UI Light"/>
              </a:rPr>
            </a:br>
            <a:endParaRPr lang="en-US" sz="1800" baseline="0" dirty="0">
              <a:latin typeface="Segoe UI Light"/>
              <a:cs typeface="Segoe UI Light"/>
            </a:endParaRPr>
          </a:p>
          <a:p>
            <a:br>
              <a:rPr lang="en-US" sz="1800" baseline="0" dirty="0">
                <a:latin typeface="Segoe UI Light"/>
                <a:cs typeface="Segoe UI Light"/>
              </a:rPr>
            </a:br>
            <a:endParaRPr lang="en-US" sz="1800" baseline="0" dirty="0">
              <a:latin typeface="Segoe UI Light"/>
              <a:cs typeface="Segoe UI Light"/>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3915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0" kern="1200" dirty="0">
                <a:solidFill>
                  <a:schemeClr val="tx1"/>
                </a:solidFill>
                <a:effectLst/>
                <a:latin typeface="+mj-lt"/>
              </a:rPr>
              <a:t>Full training example</a:t>
            </a:r>
            <a:r>
              <a:rPr lang="en-US" sz="1800" b="0" kern="1200" baseline="0" dirty="0">
                <a:solidFill>
                  <a:schemeClr val="tx1"/>
                </a:solidFill>
                <a:effectLst/>
                <a:latin typeface="+mj-lt"/>
              </a:rPr>
              <a:t> for the local HDP Instance: </a:t>
            </a:r>
            <a:r>
              <a:rPr lang="en-US" sz="1800" u="sng" kern="1200" dirty="0">
                <a:solidFill>
                  <a:schemeClr val="tx1"/>
                </a:solidFill>
                <a:effectLst/>
                <a:latin typeface="+mj-lt"/>
                <a:ea typeface="+mn-ea"/>
                <a:cs typeface="+mn-cs"/>
                <a:hlinkClick r:id="rId3"/>
              </a:rPr>
              <a:t>http://hortonworks.com/hadoop-tutorial/hello-world-an-introduction-to-hadoop-hcatalog-hive-and-pig/</a:t>
            </a:r>
            <a:r>
              <a:rPr lang="en-US" sz="1800" kern="1200" dirty="0">
                <a:solidFill>
                  <a:schemeClr val="tx1"/>
                </a:solidFill>
                <a:effectLst/>
                <a:latin typeface="+mj-lt"/>
                <a:ea typeface="+mn-ea"/>
                <a:cs typeface="+mn-cs"/>
              </a:rPr>
              <a:t> </a:t>
            </a:r>
          </a:p>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effectLst/>
                <a:latin typeface="+mj-lt"/>
                <a:ea typeface="+mn-ea"/>
                <a:cs typeface="+mn-cs"/>
              </a:rPr>
              <a:t>More detail on the Hadoop Components: </a:t>
            </a:r>
            <a:r>
              <a:rPr lang="en-US" sz="1800" kern="1200" dirty="0">
                <a:solidFill>
                  <a:schemeClr val="tx1"/>
                </a:solidFill>
                <a:effectLst/>
                <a:latin typeface="+mj-lt"/>
                <a:ea typeface="+mn-ea"/>
                <a:cs typeface="+mn-cs"/>
                <a:hlinkClick r:id="rId4"/>
              </a:rPr>
              <a:t>http://www.datasciencecentral.com/profiles/blogs/hadoop-herd-when-to-use-what</a:t>
            </a:r>
            <a:r>
              <a:rPr lang="en-US" sz="1800" kern="1200" dirty="0">
                <a:solidFill>
                  <a:schemeClr val="tx1"/>
                </a:solidFill>
                <a:effectLst/>
                <a:latin typeface="+mj-lt"/>
                <a:ea typeface="+mn-ea"/>
                <a:cs typeface="+mn-cs"/>
              </a:rPr>
              <a:t>  </a:t>
            </a:r>
          </a:p>
          <a:p>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5153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342900" indent="-342900">
              <a:buFont typeface="+mj-lt"/>
              <a:buAutoNum type="arabicPeriod"/>
            </a:pPr>
            <a:r>
              <a:rPr lang="en-US" sz="1800" dirty="0"/>
              <a:t>Main page: </a:t>
            </a:r>
            <a:r>
              <a:rPr lang="en-US" sz="1800" dirty="0">
                <a:hlinkClick r:id="rId3"/>
              </a:rPr>
              <a:t>https://azure.microsoft.com/en-us/documentation/services/hdinsight/</a:t>
            </a:r>
            <a:r>
              <a:rPr lang="en-US" sz="1800" dirty="0"/>
              <a:t>  </a:t>
            </a:r>
          </a:p>
          <a:p>
            <a:pPr marL="342900" indent="-342900">
              <a:buFont typeface="+mj-lt"/>
              <a:buAutoNum type="arabicPeriod"/>
            </a:pPr>
            <a:r>
              <a:rPr lang="en-US" sz="1800" dirty="0"/>
              <a:t>Pricing for HDInsight: </a:t>
            </a:r>
            <a:r>
              <a:rPr lang="en-US" sz="1800" dirty="0">
                <a:hlinkClick r:id="rId4"/>
              </a:rPr>
              <a:t>https://azure.microsoft.com/en-us/pricing/details/hdinsight/</a:t>
            </a:r>
            <a:r>
              <a:rPr lang="en-US" sz="1800" dirty="0"/>
              <a:t> </a:t>
            </a:r>
          </a:p>
          <a:p>
            <a:pPr marL="342900" indent="-342900">
              <a:buFont typeface="+mj-lt"/>
              <a:buAutoNum type="arabicPeriod"/>
            </a:pPr>
            <a:r>
              <a:rPr lang="en-US" sz="1800" dirty="0"/>
              <a:t>On demand</a:t>
            </a:r>
            <a:r>
              <a:rPr lang="en-US" sz="1800" baseline="0" dirty="0"/>
              <a:t> HDInsight cluster: </a:t>
            </a:r>
            <a:r>
              <a:rPr lang="en-US" sz="1800" baseline="0" dirty="0">
                <a:hlinkClick r:id="rId5"/>
              </a:rPr>
              <a:t>https://azure.microsoft.com/en-us/documentation/articles/data-factory-compute-linked-services/#azure-hdinsight-on-demand-linked-service</a:t>
            </a:r>
            <a:r>
              <a:rPr lang="en-US" sz="1800" baseline="0" dirty="0"/>
              <a:t> </a:t>
            </a:r>
            <a:endParaRPr lang="en-US" sz="1800" dirty="0"/>
          </a:p>
          <a:p>
            <a:pPr marL="171450" indent="-171450">
              <a:buFont typeface="Arial" panose="020B0604020202020204" pitchFamily="34" charset="0"/>
              <a:buChar char="•"/>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5873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63390"/>
            <a:ext cx="6096000" cy="4194810"/>
          </a:xfrm>
        </p:spPr>
        <p:txBody>
          <a:bodyPr/>
          <a:lstStyle/>
          <a:p>
            <a:pPr marL="342900" indent="-342900">
              <a:buFont typeface="+mj-lt"/>
              <a:buAutoNum type="arabicPeriod"/>
            </a:pPr>
            <a:r>
              <a:rPr lang="en-US" sz="1800" dirty="0"/>
              <a:t>Azure</a:t>
            </a:r>
            <a:r>
              <a:rPr lang="en-US" sz="1800" baseline="0" dirty="0"/>
              <a:t> Portal: </a:t>
            </a:r>
            <a:r>
              <a:rPr lang="en-US" sz="1800" baseline="0" dirty="0">
                <a:hlinkClick r:id="rId3"/>
              </a:rPr>
              <a:t>http://azure.portal.com</a:t>
            </a:r>
            <a:r>
              <a:rPr lang="en-US" sz="1800" baseline="0" dirty="0"/>
              <a:t> </a:t>
            </a:r>
          </a:p>
          <a:p>
            <a:pPr marL="342900" indent="-342900">
              <a:buFont typeface="+mj-lt"/>
              <a:buAutoNum type="arabicPeriod"/>
            </a:pPr>
            <a:r>
              <a:rPr lang="en-US" sz="1800" dirty="0"/>
              <a:t>Provisioning</a:t>
            </a:r>
            <a:r>
              <a:rPr lang="en-US" sz="1800" baseline="0" dirty="0"/>
              <a:t> Clusters: </a:t>
            </a:r>
            <a:r>
              <a:rPr lang="en-US" sz="1800" baseline="0" dirty="0">
                <a:hlinkClick r:id="rId4"/>
              </a:rPr>
              <a:t>https://azure.microsoft.com/en-us/documentation/articles/hdinsight-provision-clusters/</a:t>
            </a:r>
            <a:r>
              <a:rPr lang="en-US" sz="1800" baseline="0" dirty="0"/>
              <a:t> </a:t>
            </a:r>
          </a:p>
          <a:p>
            <a:pPr marL="342900" indent="-342900">
              <a:buFont typeface="+mj-lt"/>
              <a:buAutoNum type="arabicPeriod"/>
            </a:pPr>
            <a:r>
              <a:rPr lang="en-US" sz="1800" baseline="0" dirty="0"/>
              <a:t>Different clusters have different node types, number of nodes, and node sizes.</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5400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indent="-171450">
              <a:buFont typeface="Arial" panose="020B0604020202020204" pitchFamily="34" charset="0"/>
              <a:buChar char="•"/>
            </a:pPr>
            <a:r>
              <a:rPr lang="en-US" sz="1800" dirty="0"/>
              <a:t>Hive for HDInsight: </a:t>
            </a:r>
            <a:r>
              <a:rPr lang="en-US" sz="1800" dirty="0">
                <a:hlinkClick r:id="rId3"/>
              </a:rPr>
              <a:t>https://azure.microsoft.com/en-us/documentation/articles/hdinsight-use-hive/</a:t>
            </a:r>
            <a:r>
              <a:rPr lang="en-US" sz="1800" dirty="0"/>
              <a:t> </a:t>
            </a:r>
          </a:p>
          <a:p>
            <a:pPr marL="171450" indent="-171450">
              <a:buFont typeface="Arial" panose="020B0604020202020204" pitchFamily="34" charset="0"/>
              <a:buChar char="•"/>
            </a:pPr>
            <a:r>
              <a:rPr lang="en-US" sz="1800" dirty="0"/>
              <a:t>Referencing</a:t>
            </a:r>
            <a:r>
              <a:rPr lang="en-US" sz="1800" baseline="0" dirty="0"/>
              <a:t> user defined functions with Hive: </a:t>
            </a:r>
            <a:r>
              <a:rPr lang="en-US" sz="1800" baseline="0" dirty="0">
                <a:hlinkClick r:id="rId4"/>
              </a:rPr>
              <a:t>https://msdn.microsoft.com/en-us/library/dn749875.aspx?f=255&amp;MSPPError=-2147217396</a:t>
            </a:r>
            <a:r>
              <a:rPr lang="en-US" sz="1800" baseline="0" dirty="0"/>
              <a:t> </a:t>
            </a:r>
          </a:p>
          <a:p>
            <a:pPr marL="171450" indent="-171450">
              <a:buFont typeface="Arial" panose="020B0604020202020204" pitchFamily="34" charset="0"/>
              <a:buChar char="•"/>
            </a:pPr>
            <a:r>
              <a:rPr lang="en-US" sz="1800" baseline="0" dirty="0"/>
              <a:t>Using Apache </a:t>
            </a:r>
            <a:r>
              <a:rPr lang="en-US" sz="1800" baseline="0" dirty="0" err="1"/>
              <a:t>Tez</a:t>
            </a:r>
            <a:r>
              <a:rPr lang="en-US" sz="1800" baseline="0" dirty="0"/>
              <a:t> for improved performance: </a:t>
            </a:r>
            <a:r>
              <a:rPr lang="en-US" sz="1800" baseline="0" dirty="0">
                <a:hlinkClick r:id="rId5"/>
              </a:rPr>
              <a:t>https://azure.microsoft.com/en-us/documentation/articles/hdinsight-use-hive/#usetez</a:t>
            </a:r>
            <a:r>
              <a:rPr lang="en-US" sz="1800" baseline="0" dirty="0"/>
              <a:t> </a:t>
            </a:r>
          </a:p>
          <a:p>
            <a:pPr marL="171450" indent="-171450">
              <a:buFont typeface="Arial" panose="020B0604020202020204" pitchFamily="34" charset="0"/>
              <a:buChar char="•"/>
            </a:pPr>
            <a:endParaRPr lang="en-US" sz="1800" baseline="0" dirty="0"/>
          </a:p>
          <a:p>
            <a:pPr marL="171450" indent="-171450">
              <a:buFont typeface="Arial" panose="020B0604020202020204" pitchFamily="34" charset="0"/>
              <a:buChar char="•"/>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6718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a:xfrm>
            <a:off x="407987" y="4379913"/>
            <a:ext cx="6207125" cy="4305300"/>
          </a:xfrm>
        </p:spPr>
        <p:txBody>
          <a:bodyPr>
            <a:normAutofit/>
          </a:bodyPr>
          <a:lstStyle/>
          <a:p>
            <a:pPr marL="342900" indent="-342900">
              <a:buFont typeface="+mj-lt"/>
              <a:buAutoNum type="arabicPeriod"/>
            </a:pPr>
            <a:r>
              <a:rPr lang="en-US" sz="1800" dirty="0"/>
              <a:t>Hive for HDInsight: </a:t>
            </a:r>
            <a:r>
              <a:rPr lang="en-US" dirty="0">
                <a:hlinkClick r:id="rId3"/>
              </a:rPr>
              <a:t>https://azure.microsoft.com/en-us/documentation/articles/hdinsight-use-hive/</a:t>
            </a:r>
            <a:r>
              <a:rPr lang="en-US" dirty="0"/>
              <a:t> </a:t>
            </a:r>
          </a:p>
          <a:p>
            <a:pPr marL="342900" indent="-342900">
              <a:buFont typeface="+mj-lt"/>
              <a:buAutoNum type="arabicPeriod"/>
            </a:pPr>
            <a:r>
              <a:rPr lang="en-US" dirty="0"/>
              <a:t>Referencing</a:t>
            </a:r>
            <a:r>
              <a:rPr lang="en-US" sz="1800" baseline="0" dirty="0"/>
              <a:t> user defined functions with Hive: </a:t>
            </a:r>
            <a:r>
              <a:rPr lang="en-US" sz="1800" baseline="0" dirty="0">
                <a:hlinkClick r:id="rId4"/>
              </a:rPr>
              <a:t>https://msdn.microsoft.com/en-us/library/dn749875.aspx?f=255&amp;MSPPError=-2147217396</a:t>
            </a:r>
            <a:r>
              <a:rPr lang="en-US" sz="1800" baseline="0" dirty="0"/>
              <a:t> </a:t>
            </a:r>
          </a:p>
          <a:p>
            <a:pPr marL="342900" indent="-342900">
              <a:buFont typeface="+mj-lt"/>
              <a:buAutoNum type="arabicPeriod"/>
            </a:pPr>
            <a:r>
              <a:rPr lang="en-US" sz="1800" baseline="0" dirty="0"/>
              <a:t>Using Apache </a:t>
            </a:r>
            <a:r>
              <a:rPr lang="en-US" sz="1800" baseline="0" dirty="0" err="1"/>
              <a:t>Tez</a:t>
            </a:r>
            <a:r>
              <a:rPr lang="en-US" sz="1800" baseline="0" dirty="0"/>
              <a:t> for improved performance: </a:t>
            </a:r>
            <a:r>
              <a:rPr lang="en-US" sz="1800" baseline="0" dirty="0">
                <a:hlinkClick r:id="rId5"/>
              </a:rPr>
              <a:t>https://azure.microsoft.com/en-us/documentation/articles/hdinsight-use-hive/#usetez</a:t>
            </a:r>
            <a:r>
              <a:rPr lang="en-US" sz="1800" baseline="0" dirty="0"/>
              <a:t> </a:t>
            </a:r>
          </a:p>
        </p:txBody>
      </p:sp>
      <p:sp>
        <p:nvSpPr>
          <p:cNvPr id="6" name="Slide Number Placeholder 5"/>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6146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hlinkClick r:id="rId3"/>
              </a:rPr>
              <a:t>https://azure.microsoft.com/en-us/documentation/articles/hdinsight-connect-excel-hive-odbc-driver/</a:t>
            </a:r>
            <a:r>
              <a:rPr lang="en-US" dirty="0"/>
              <a:t>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1737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normAutofit/>
          </a:bodyPr>
          <a:lstStyle/>
          <a:p>
            <a:pPr marL="0" indent="0">
              <a:buFont typeface="Arial" panose="020B0604020202020204" pitchFamily="34" charset="0"/>
              <a:buNone/>
            </a:pPr>
            <a:r>
              <a:rPr lang="en-US" sz="2000" kern="1200" dirty="0">
                <a:solidFill>
                  <a:schemeClr val="tx1"/>
                </a:solidFill>
                <a:effectLst/>
                <a:latin typeface="Segoe UI Light" pitchFamily="34" charset="0"/>
                <a:ea typeface="+mn-ea"/>
                <a:cs typeface="+mn-cs"/>
              </a:rPr>
              <a:t>1.</a:t>
            </a:r>
            <a:r>
              <a:rPr lang="en-US" sz="2000" kern="1200" baseline="0" dirty="0">
                <a:solidFill>
                  <a:schemeClr val="tx1"/>
                </a:solidFill>
                <a:effectLst/>
                <a:latin typeface="Segoe UI Light" pitchFamily="34" charset="0"/>
                <a:ea typeface="+mn-ea"/>
                <a:cs typeface="+mn-cs"/>
              </a:rPr>
              <a:t> Full tutorial on creating Hive Tables: </a:t>
            </a:r>
            <a:r>
              <a:rPr lang="en-US" sz="2000" kern="1200" baseline="0" dirty="0">
                <a:solidFill>
                  <a:schemeClr val="tx1"/>
                </a:solidFill>
                <a:effectLst/>
                <a:latin typeface="Segoe UI Light" pitchFamily="34" charset="0"/>
                <a:ea typeface="+mn-ea"/>
                <a:cs typeface="+mn-cs"/>
                <a:hlinkClick r:id="rId3"/>
              </a:rPr>
              <a:t>https://www.dezyre.com/hadoop-tutorial/apache-hive-tutorial-tables</a:t>
            </a:r>
            <a:r>
              <a:rPr lang="en-US" sz="2000" kern="1200" baseline="0" dirty="0">
                <a:solidFill>
                  <a:schemeClr val="tx1"/>
                </a:solidFill>
                <a:effectLst/>
                <a:latin typeface="Segoe UI Light" pitchFamily="34" charset="0"/>
                <a:ea typeface="+mn-ea"/>
                <a:cs typeface="+mn-cs"/>
              </a:rPr>
              <a:t>  </a:t>
            </a:r>
            <a:endParaRPr lang="en-US" sz="2000" kern="1200" dirty="0">
              <a:solidFill>
                <a:schemeClr val="tx1"/>
              </a:solidFill>
              <a:effectLst/>
              <a:latin typeface="Segoe UI Light" pitchFamily="34" charset="0"/>
              <a:ea typeface="+mn-ea"/>
              <a:cs typeface="+mn-cs"/>
            </a:endParaRPr>
          </a:p>
        </p:txBody>
      </p:sp>
      <p:sp>
        <p:nvSpPr>
          <p:cNvPr id="6" name="Slide Number Placeholder 5"/>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877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Primary Site: </a:t>
            </a:r>
            <a:r>
              <a:rPr lang="en-US" dirty="0">
                <a:hlinkClick r:id="rId3"/>
              </a:rPr>
              <a:t>https://azure.microsoft.com/en-us/services/data-factory/</a:t>
            </a:r>
            <a:r>
              <a:rPr lang="en-US" dirty="0"/>
              <a:t>  </a:t>
            </a:r>
          </a:p>
          <a:p>
            <a:pPr marL="228600" indent="-228600">
              <a:buFont typeface="+mj-lt"/>
              <a:buAutoNum type="arabicPeriod"/>
            </a:pPr>
            <a:r>
              <a:rPr lang="en-US" dirty="0"/>
              <a:t>2-minute overview video: </a:t>
            </a:r>
            <a:r>
              <a:rPr lang="en-US" dirty="0">
                <a:hlinkClick r:id="rId4"/>
              </a:rPr>
              <a:t>https://channel9.msdn.com/Blogs/Windows-Azure/Introduction-to-Azure-Data-Factory/</a:t>
            </a:r>
            <a:r>
              <a:rPr lang="en-US" dirty="0"/>
              <a:t>  </a:t>
            </a:r>
          </a:p>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89484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At the</a:t>
            </a:r>
            <a:r>
              <a:rPr lang="en-US" sz="1800" baseline="0" dirty="0"/>
              <a:t> end of this Module, you will:</a:t>
            </a:r>
          </a:p>
          <a:p>
            <a:pPr marL="445862" lvl="1" indent="-228600">
              <a:buFont typeface="+mj-lt"/>
              <a:buAutoNum type="arabicPeriod"/>
            </a:pPr>
            <a:r>
              <a:rPr lang="en-US" sz="1800" baseline="0" dirty="0"/>
              <a:t>Understand ADF and its constructs</a:t>
            </a:r>
          </a:p>
          <a:p>
            <a:pPr marL="445862" lvl="1" indent="-228600">
              <a:buFont typeface="+mj-lt"/>
              <a:buAutoNum type="arabicPeriod"/>
            </a:pPr>
            <a:r>
              <a:rPr lang="en-US" sz="1800" baseline="0" dirty="0"/>
              <a:t>Implement an ADF Pipeline referencing Data Sources and with various Activities</a:t>
            </a:r>
          </a:p>
          <a:p>
            <a:pPr marL="445862" lvl="1" indent="-228600">
              <a:buFont typeface="+mj-lt"/>
              <a:buAutoNum type="arabicPeriod"/>
            </a:pPr>
            <a:r>
              <a:rPr lang="en-US" sz="1800" baseline="0" dirty="0"/>
              <a:t>Understand how HDInsight can be used to process data</a:t>
            </a:r>
          </a:p>
          <a:p>
            <a:pPr marL="445862" lvl="1" indent="-228600">
              <a:buFont typeface="+mj-lt"/>
              <a:buAutoNum type="arabicPeriod"/>
            </a:pPr>
            <a:r>
              <a:rPr lang="en-US" sz="1800" baseline="0" dirty="0"/>
              <a:t>Understand the HIVE language and how it is used</a:t>
            </a:r>
          </a:p>
          <a:p>
            <a:pPr marL="445862" lvl="1" indent="-228600">
              <a:buFont typeface="+mj-lt"/>
              <a:buAutoNum type="arabicPeriod"/>
            </a:pPr>
            <a:endParaRPr lang="en-US" sz="1800" baseline="0" dirty="0"/>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baseline="0" dirty="0"/>
              <a:t>Developer Reference: </a:t>
            </a:r>
            <a:r>
              <a:rPr lang="en-US" sz="1800" baseline="0" dirty="0">
                <a:hlinkClick r:id="rId4"/>
              </a:rPr>
              <a:t>https://msdn.microsoft.com/en-us/library/azure/dn834987.aspx</a:t>
            </a:r>
            <a:r>
              <a:rPr lang="en-US" sz="1800"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9516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16052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aseline="0" dirty="0"/>
              <a:t>Pricing: </a:t>
            </a:r>
            <a:r>
              <a:rPr lang="en-US" sz="1800" baseline="0" dirty="0">
                <a:hlinkClick r:id="rId3"/>
              </a:rPr>
              <a:t>https://azure.microsoft.com/en-us/pricing/details/data-factory/</a:t>
            </a:r>
            <a:r>
              <a:rPr lang="en-US" sz="1800" baseline="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1900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dirty="0"/>
              <a:t>Quick Example: </a:t>
            </a:r>
            <a:r>
              <a:rPr lang="en-US" sz="1800" dirty="0">
                <a:hlinkClick r:id="rId4"/>
              </a:rPr>
              <a:t>http://azure.microsoft.com/blog/2015/04/24/azure-data-factory-update-simplified-sample-deployment/</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86563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Full Tutorial: </a:t>
            </a:r>
            <a:r>
              <a:rPr lang="en-US" sz="1800" dirty="0">
                <a:hlinkClick r:id="rId3"/>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98086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hlinkClick r:id="rId3"/>
              </a:rPr>
              <a:t>https://azure.microsoft.com/en-us/documentation/articles/data-factory-customer-profiling-usecase/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7417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206240"/>
          </a:xfrm>
        </p:spPr>
        <p:txBody>
          <a:bodyPr/>
          <a:lstStyle/>
          <a:p>
            <a:pPr marL="228600" indent="-228600">
              <a:buFont typeface="+mj-lt"/>
              <a:buAutoNum type="arabicPeriod"/>
            </a:pPr>
            <a:r>
              <a:rPr lang="en-US" sz="1800" dirty="0"/>
              <a:t>Video of this process: </a:t>
            </a:r>
            <a:r>
              <a:rPr lang="en-US" sz="1800" dirty="0">
                <a:hlinkClick r:id="rId3"/>
              </a:rPr>
              <a:t>https://azure.microsoft.com/en-us/documentation/videos/azure-data-factory-102-analyzing-complex-churn-models-with-azure-data-factory/</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338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86250"/>
            <a:ext cx="6096000" cy="4171950"/>
          </a:xfrm>
        </p:spPr>
        <p:txBody>
          <a:bodyPr/>
          <a:lstStyle/>
          <a:p>
            <a:pPr marL="228600" indent="-228600">
              <a:buFont typeface="+mj-lt"/>
              <a:buAutoNum type="arabicPeriod"/>
            </a:pPr>
            <a:r>
              <a:rPr lang="en-US" sz="1800" baseline="0" dirty="0"/>
              <a:t>More options: Prepare System: </a:t>
            </a:r>
            <a:r>
              <a:rPr lang="en-US" dirty="0">
                <a:hlinkClick r:id="rId3"/>
              </a:rPr>
              <a:t>https://azure.microsoft.com/en-us/documentation/articles/data-factory-build-your-first-pipeline-using-editor/</a:t>
            </a:r>
            <a:r>
              <a:rPr lang="en-US" dirty="0"/>
              <a:t>  - </a:t>
            </a:r>
            <a:r>
              <a:rPr lang="en-US" sz="1800" baseline="0" dirty="0"/>
              <a:t>Follow steps</a:t>
            </a:r>
          </a:p>
          <a:p>
            <a:pPr marL="228600" indent="-228600">
              <a:buFont typeface="+mj-lt"/>
              <a:buAutoNum type="arabicPeriod"/>
            </a:pPr>
            <a:r>
              <a:rPr lang="en-US" sz="1800" baseline="0" dirty="0"/>
              <a:t>Another Lab: </a:t>
            </a:r>
            <a:r>
              <a:rPr lang="en-US" sz="1800" baseline="0" dirty="0">
                <a:hlinkClick r:id="rId4"/>
              </a:rPr>
              <a:t>https://azure.microsoft.com/en-us/documentation/articles/data-factory-samples/</a:t>
            </a:r>
            <a:r>
              <a:rPr lang="en-US" sz="1800" baseline="0" dirty="0"/>
              <a:t>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1821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Setting Up: </a:t>
            </a:r>
            <a:r>
              <a:rPr lang="en-US" sz="1800" dirty="0">
                <a:hlinkClick r:id="rId3"/>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7299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Overview: </a:t>
            </a:r>
            <a:r>
              <a:rPr lang="en-US" sz="1800" dirty="0">
                <a:hlinkClick r:id="rId3"/>
              </a:rPr>
              <a:t>https://azure.microsoft.com/en-us/documentation/articles/data-factory-build-your-first-pipeline/</a:t>
            </a:r>
            <a:r>
              <a:rPr lang="en-US" sz="1800" dirty="0"/>
              <a:t>  </a:t>
            </a:r>
          </a:p>
          <a:p>
            <a:pPr marL="228600" indent="-228600">
              <a:buFont typeface="+mj-lt"/>
              <a:buAutoNum type="arabicPeriod"/>
            </a:pPr>
            <a:r>
              <a:rPr lang="en-US" sz="1800" dirty="0"/>
              <a:t>Using the Portal: </a:t>
            </a:r>
            <a:r>
              <a:rPr lang="en-US" sz="1800" dirty="0">
                <a:hlinkClick r:id="rId4"/>
              </a:rPr>
              <a:t>https://azure.microsoft.com/en-us/documentation/articles/data-factory-build-your-first-pipeline-using-editor/</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6496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dirty="0"/>
              <a:t>Full Tutorial: </a:t>
            </a:r>
            <a:r>
              <a:rPr lang="en-US" sz="1800" dirty="0">
                <a:hlinkClick r:id="rId4"/>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122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11126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hlinkClick r:id="rId3"/>
              </a:rPr>
              <a:t>https://azure.microsoft.com/en-us/documentation/articles/data-factory-build-your-first-pipeline-using-powershell/</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37572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71950"/>
          </a:xfrm>
        </p:spPr>
        <p:txBody>
          <a:bodyPr/>
          <a:lstStyle/>
          <a:p>
            <a:pPr marL="228600" indent="-228600">
              <a:buFont typeface="+mj-lt"/>
              <a:buAutoNum type="arabicPeriod"/>
            </a:pPr>
            <a:r>
              <a:rPr lang="en-US" sz="1800" dirty="0"/>
              <a:t>Overview: </a:t>
            </a:r>
            <a:r>
              <a:rPr lang="en-US" sz="1800" dirty="0">
                <a:hlinkClick r:id="rId3"/>
              </a:rPr>
              <a:t>https://azure.microsoft.com/en-us/documentation/articles/data-factory-build-your-first-pipeline/</a:t>
            </a:r>
            <a:r>
              <a:rPr lang="en-US" sz="1800" dirty="0"/>
              <a:t>  </a:t>
            </a:r>
          </a:p>
          <a:p>
            <a:pPr marL="228600" indent="-228600">
              <a:buFont typeface="+mj-lt"/>
              <a:buAutoNum type="arabicPeriod"/>
            </a:pPr>
            <a:r>
              <a:rPr lang="en-US" sz="1800" dirty="0"/>
              <a:t>Using the Portal: </a:t>
            </a:r>
            <a:r>
              <a:rPr lang="en-US" sz="1800" dirty="0">
                <a:hlinkClick r:id="rId4"/>
              </a:rPr>
              <a:t>https://azure.microsoft.com/en-us/documentation/articles/data-factory-build-your-first-pipeline-using-editor/</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1890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a:t>
            </a:r>
            <a:r>
              <a:rPr lang="en-US" sz="1800" b="1" kern="1200" dirty="0">
                <a:solidFill>
                  <a:schemeClr val="tx1"/>
                </a:solidFill>
                <a:latin typeface="Segoe UI Light" pitchFamily="34" charset="0"/>
                <a:ea typeface="+mn-ea"/>
                <a:cs typeface="+mn-cs"/>
              </a:rPr>
              <a:t>Lab 1</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The follow the steps for </a:t>
            </a:r>
            <a:r>
              <a:rPr lang="en-US" sz="1800" b="1" kern="1200" dirty="0">
                <a:solidFill>
                  <a:schemeClr val="tx1"/>
                </a:solidFill>
                <a:latin typeface="Segoe UI Light" pitchFamily="34" charset="0"/>
                <a:ea typeface="+mn-ea"/>
                <a:cs typeface="+mn-cs"/>
              </a:rPr>
              <a:t>Lab 2</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0" kern="1200" dirty="0">
                <a:solidFill>
                  <a:schemeClr val="tx1"/>
                </a:solidFill>
                <a:latin typeface="Segoe UI Light" pitchFamily="34" charset="0"/>
                <a:ea typeface="+mn-ea"/>
                <a:cs typeface="+mn-cs"/>
              </a:rPr>
              <a:t>Note – There’s a useful </a:t>
            </a:r>
            <a:r>
              <a:rPr lang="en-US" sz="1800" b="0" kern="1200">
                <a:solidFill>
                  <a:schemeClr val="tx1"/>
                </a:solidFill>
                <a:latin typeface="Segoe UI Light" pitchFamily="34" charset="0"/>
                <a:ea typeface="+mn-ea"/>
                <a:cs typeface="+mn-cs"/>
              </a:rPr>
              <a:t>JSON validator/formatter</a:t>
            </a:r>
            <a:r>
              <a:rPr lang="en-US" sz="1800" b="0" kern="1200" baseline="0">
                <a:solidFill>
                  <a:schemeClr val="tx1"/>
                </a:solidFill>
                <a:latin typeface="Segoe UI Light" pitchFamily="34" charset="0"/>
                <a:ea typeface="+mn-ea"/>
                <a:cs typeface="+mn-cs"/>
              </a:rPr>
              <a:t> </a:t>
            </a:r>
            <a:r>
              <a:rPr lang="en-US" sz="1800" b="0" kern="1200" baseline="0" dirty="0">
                <a:solidFill>
                  <a:schemeClr val="tx1"/>
                </a:solidFill>
                <a:latin typeface="Segoe UI Light" pitchFamily="34" charset="0"/>
                <a:ea typeface="+mn-ea"/>
                <a:cs typeface="+mn-cs"/>
              </a:rPr>
              <a:t>here: </a:t>
            </a:r>
            <a:r>
              <a:rPr lang="en-US" sz="1800" b="0" u="sng" kern="1200" dirty="0">
                <a:solidFill>
                  <a:schemeClr val="tx1"/>
                </a:solidFill>
                <a:effectLst/>
                <a:latin typeface="Segoe UI Light" pitchFamily="34" charset="0"/>
                <a:ea typeface="+mn-ea"/>
                <a:cs typeface="+mn-cs"/>
              </a:rPr>
              <a:t>https://jsonformatter.curiousconcept.com/</a:t>
            </a:r>
            <a:endParaRPr lang="en-US" sz="1800" b="0" kern="1200" dirty="0">
              <a:solidFill>
                <a:schemeClr val="tx1"/>
              </a:solidFill>
              <a:effectLst/>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49101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t>Data Linking:</a:t>
            </a:r>
            <a:r>
              <a:rPr lang="en-US" sz="1800" baseline="0" dirty="0"/>
              <a:t> </a:t>
            </a:r>
            <a:r>
              <a:rPr lang="en-US" sz="1800" baseline="0" dirty="0">
                <a:hlinkClick r:id="rId3"/>
              </a:rPr>
              <a:t>https://azure.microsoft.com/en-us/documentation/articles/data-factory-data-movement-activities/</a:t>
            </a:r>
            <a:r>
              <a:rPr lang="en-US" sz="1800" baseline="0" dirty="0"/>
              <a:t>   </a:t>
            </a:r>
          </a:p>
          <a:p>
            <a:pPr marL="228600" indent="-228600">
              <a:buFont typeface="+mj-lt"/>
              <a:buAutoNum type="arabicPeriod"/>
            </a:pPr>
            <a:r>
              <a:rPr lang="en-US" sz="1800" baseline="0" dirty="0"/>
              <a:t>Compute Linking: </a:t>
            </a:r>
            <a:r>
              <a:rPr lang="en-US" sz="1800" baseline="0" dirty="0">
                <a:hlinkClick r:id="rId4"/>
              </a:rPr>
              <a:t>https://azure.microsoft.com/en-us/documentation/articles/data-factory-compute-linked-services/</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5240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t>Data Movement requirements: </a:t>
            </a:r>
            <a:r>
              <a:rPr lang="en-US" sz="1800" dirty="0">
                <a:hlinkClick r:id="rId3"/>
              </a:rPr>
              <a:t>https://azure.microsoft.com/en-us/documentation/articles/data-factory-data-movement-activities/</a:t>
            </a:r>
            <a:r>
              <a:rPr lang="en-US" sz="1800" dirty="0"/>
              <a:t>  </a:t>
            </a:r>
          </a:p>
          <a:p>
            <a:pPr marL="228600" indent="-228600">
              <a:buFont typeface="+mj-lt"/>
              <a:buAutoNum type="arabicPeriod"/>
            </a:pPr>
            <a:r>
              <a:rPr lang="en-US" sz="1800" dirty="0"/>
              <a:t>From on-premises, requires Data Management Gateway: </a:t>
            </a:r>
            <a:r>
              <a:rPr lang="en-US" sz="1800" dirty="0">
                <a:hlinkClick r:id="rId4"/>
              </a:rPr>
              <a:t>https://azure.microsoft.com/en-us/documentation/articles/data-factory-move-data-between-onprem-and-cloud/</a:t>
            </a:r>
            <a:r>
              <a:rPr lang="en-US" sz="180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8908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Main </a:t>
            </a:r>
            <a:r>
              <a:rPr lang="en-US" sz="1800" baseline="0" dirty="0"/>
              <a:t>Document Site: </a:t>
            </a:r>
            <a:r>
              <a:rPr lang="en-US" sz="1800" baseline="0" dirty="0">
                <a:hlinkClick r:id="rId3"/>
              </a:rPr>
              <a:t>https://azure.microsoft.com/en-us/documentation/articles/data-factory-data-transformation-activities/</a:t>
            </a:r>
            <a:r>
              <a:rPr lang="en-US" sz="1800" baseline="0" dirty="0"/>
              <a:t>  </a:t>
            </a:r>
            <a:endParaRPr lang="en-US" sz="1800" dirty="0"/>
          </a:p>
          <a:p>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0524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4820"/>
            <a:ext cx="6096000" cy="4183380"/>
          </a:xfrm>
        </p:spPr>
        <p:txBody>
          <a:bodyPr/>
          <a:lstStyle/>
          <a:p>
            <a:pPr marL="228600" indent="-228600">
              <a:buFont typeface="+mj-lt"/>
              <a:buAutoNum type="arabicPeriod"/>
            </a:pPr>
            <a:r>
              <a:rPr lang="en-US" sz="1600" dirty="0"/>
              <a:t>Activities:</a:t>
            </a:r>
            <a:r>
              <a:rPr lang="en-US" sz="1600" baseline="0" dirty="0"/>
              <a:t> </a:t>
            </a:r>
            <a:r>
              <a:rPr lang="en-US" sz="1600" dirty="0">
                <a:hlinkClick r:id="rId3"/>
              </a:rPr>
              <a:t>https://azure.microsoft.com/en-us/documentation/articles/data-factory-create-pipelines/</a:t>
            </a:r>
            <a:r>
              <a:rPr lang="en-US" sz="1600" dirty="0"/>
              <a:t> </a:t>
            </a:r>
          </a:p>
          <a:p>
            <a:pPr marL="228600" indent="-228600">
              <a:buFont typeface="+mj-lt"/>
              <a:buAutoNum type="arabicPeriod"/>
            </a:pPr>
            <a:endParaRPr lang="en-US" sz="1600" dirty="0"/>
          </a:p>
          <a:p>
            <a:pPr marL="0" indent="0">
              <a:buFont typeface="+mj-lt"/>
              <a:buNone/>
            </a:pPr>
            <a:r>
              <a:rPr lang="en-US" sz="1600" dirty="0"/>
              <a:t>CreateHDICluster.txt:</a:t>
            </a:r>
          </a:p>
          <a:p>
            <a:pPr marL="0" indent="0">
              <a:buFont typeface="+mj-lt"/>
              <a:buNone/>
            </a:pPr>
            <a:r>
              <a:rPr lang="en-US" sz="1600" dirty="0"/>
              <a:t>{</a:t>
            </a:r>
          </a:p>
          <a:p>
            <a:pPr marL="0" indent="0">
              <a:buFont typeface="+mj-lt"/>
              <a:buNone/>
            </a:pPr>
            <a:r>
              <a:rPr lang="en-US" sz="1600" dirty="0"/>
              <a:t>  "name": "</a:t>
            </a:r>
            <a:r>
              <a:rPr lang="en-US" sz="1600" dirty="0" err="1"/>
              <a:t>HDInsightOnDemandLinkedService</a:t>
            </a:r>
            <a:r>
              <a:rPr lang="en-US" sz="1600" dirty="0"/>
              <a:t>",</a:t>
            </a:r>
          </a:p>
          <a:p>
            <a:pPr marL="0" indent="0">
              <a:buFont typeface="+mj-lt"/>
              <a:buNone/>
            </a:pPr>
            <a:r>
              <a:rPr lang="en-US" sz="1600" dirty="0"/>
              <a:t>  "properties": {</a:t>
            </a:r>
          </a:p>
          <a:p>
            <a:pPr marL="0" indent="0">
              <a:buFont typeface="+mj-lt"/>
              <a:buNone/>
            </a:pPr>
            <a:r>
              <a:rPr lang="en-US" sz="1600" dirty="0"/>
              <a:t>    "type": "</a:t>
            </a:r>
            <a:r>
              <a:rPr lang="en-US" sz="1600" dirty="0" err="1"/>
              <a:t>HDInsightOnDemand</a:t>
            </a:r>
            <a:r>
              <a:rPr lang="en-US" sz="1600" dirty="0"/>
              <a:t>",</a:t>
            </a:r>
          </a:p>
          <a:p>
            <a:pPr marL="0" indent="0">
              <a:buFont typeface="+mj-lt"/>
              <a:buNone/>
            </a:pPr>
            <a:r>
              <a:rPr lang="en-US" sz="1600" dirty="0"/>
              <a:t>    "</a:t>
            </a:r>
            <a:r>
              <a:rPr lang="en-US" sz="1600" dirty="0" err="1"/>
              <a:t>typeProperties</a:t>
            </a:r>
            <a:r>
              <a:rPr lang="en-US" sz="1600" dirty="0"/>
              <a:t>": {</a:t>
            </a:r>
          </a:p>
          <a:p>
            <a:pPr marL="0" indent="0">
              <a:buFont typeface="+mj-lt"/>
              <a:buNone/>
            </a:pPr>
            <a:r>
              <a:rPr lang="en-US" sz="1600" dirty="0"/>
              <a:t>      "version": "3.1",</a:t>
            </a:r>
          </a:p>
          <a:p>
            <a:pPr marL="0" indent="0">
              <a:buFont typeface="+mj-lt"/>
              <a:buNone/>
            </a:pPr>
            <a:r>
              <a:rPr lang="en-US" sz="1600" dirty="0"/>
              <a:t>      "</a:t>
            </a:r>
            <a:r>
              <a:rPr lang="en-US" sz="1600" dirty="0" err="1"/>
              <a:t>clusterSize</a:t>
            </a:r>
            <a:r>
              <a:rPr lang="en-US" sz="1600" dirty="0"/>
              <a:t>": 1,</a:t>
            </a:r>
          </a:p>
          <a:p>
            <a:pPr marL="0" indent="0">
              <a:buFont typeface="+mj-lt"/>
              <a:buNone/>
            </a:pPr>
            <a:r>
              <a:rPr lang="en-US" sz="1600" dirty="0"/>
              <a:t>      "</a:t>
            </a:r>
            <a:r>
              <a:rPr lang="en-US" sz="1600" dirty="0" err="1"/>
              <a:t>timeToLive</a:t>
            </a:r>
            <a:r>
              <a:rPr lang="en-US" sz="1600" dirty="0"/>
              <a:t>": "00:30:00",</a:t>
            </a:r>
          </a:p>
          <a:p>
            <a:pPr marL="0" indent="0">
              <a:buFont typeface="+mj-lt"/>
              <a:buNone/>
            </a:pPr>
            <a:r>
              <a:rPr lang="en-US" sz="1600" dirty="0"/>
              <a:t>      "</a:t>
            </a:r>
            <a:r>
              <a:rPr lang="en-US" sz="1600" dirty="0" err="1"/>
              <a:t>linkedServiceName</a:t>
            </a:r>
            <a:r>
              <a:rPr lang="en-US" sz="1600" dirty="0"/>
              <a:t>": “</a:t>
            </a:r>
            <a:r>
              <a:rPr lang="en-US" sz="1600" dirty="0" err="1"/>
              <a:t>AzureStorageLinkedService</a:t>
            </a:r>
            <a:r>
              <a:rPr lang="en-US" sz="1600" dirty="0"/>
              <a:t>"</a:t>
            </a:r>
          </a:p>
          <a:p>
            <a:pPr marL="0" indent="0">
              <a:buFont typeface="+mj-lt"/>
              <a:buNone/>
            </a:pPr>
            <a:r>
              <a:rPr lang="en-US" sz="1600" dirty="0"/>
              <a:t>    }</a:t>
            </a:r>
          </a:p>
          <a:p>
            <a:pPr marL="0" indent="0">
              <a:buFont typeface="+mj-lt"/>
              <a:buNone/>
            </a:pPr>
            <a:r>
              <a:rPr lang="en-US" sz="1600" dirty="0"/>
              <a:t>  }</a:t>
            </a:r>
          </a:p>
          <a:p>
            <a:pPr marL="0" indent="0">
              <a:buFont typeface="+mj-lt"/>
              <a:buNone/>
            </a:pPr>
            <a:r>
              <a:rPr lang="en-US" sz="1600" dirty="0"/>
              <a:t>}</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0148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3</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6610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4820"/>
            <a:ext cx="6096000" cy="4183380"/>
          </a:xfrm>
        </p:spPr>
        <p:txBody>
          <a:bodyPr/>
          <a:lstStyle/>
          <a:p>
            <a:pPr marL="228600" indent="-228600">
              <a:buFont typeface="+mj-lt"/>
              <a:buAutoNum type="arabicPeriod"/>
            </a:pPr>
            <a:r>
              <a:rPr lang="en-US" sz="1800" dirty="0"/>
              <a:t>Main Dataset</a:t>
            </a:r>
            <a:r>
              <a:rPr lang="en-US" sz="1800" baseline="0" dirty="0"/>
              <a:t> </a:t>
            </a:r>
            <a:r>
              <a:rPr lang="en-US" sz="1800" dirty="0"/>
              <a:t>Document Site:</a:t>
            </a:r>
            <a:r>
              <a:rPr lang="en-US" sz="1800" baseline="0" dirty="0"/>
              <a:t> </a:t>
            </a:r>
            <a:r>
              <a:rPr lang="en-US" sz="1800" baseline="0" dirty="0">
                <a:hlinkClick r:id="rId3"/>
              </a:rPr>
              <a:t>https://azure.microsoft.com/en-us/documentation/articles/data-factory-create-datasets/</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7919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hlinkClick r:id="rId3"/>
              </a:rPr>
              <a:t>https://azure.microsoft.com/en-us/documentation/articles/data-factory-build-your-first-pipeline-using-editor/</a:t>
            </a:r>
            <a:r>
              <a:rPr lang="en-US" dirty="0"/>
              <a:t> </a:t>
            </a:r>
          </a:p>
          <a:p>
            <a:pPr marL="228600" indent="-228600">
              <a:buFont typeface="+mj-lt"/>
              <a:buAutoNum type="arabicPeriod"/>
            </a:pPr>
            <a:endParaRPr lang="en-US" dirty="0"/>
          </a:p>
          <a:p>
            <a:pPr marL="0" indent="0">
              <a:buFont typeface="+mj-lt"/>
              <a:buNone/>
            </a:pPr>
            <a:r>
              <a:rPr lang="en-US" sz="900" dirty="0"/>
              <a:t>AzureBlobOutput.txt:</a:t>
            </a:r>
          </a:p>
          <a:p>
            <a:pPr marL="0" indent="0">
              <a:buFont typeface="+mj-lt"/>
              <a:buNone/>
            </a:pPr>
            <a:r>
              <a:rPr lang="en-US" sz="900" dirty="0"/>
              <a:t>{</a:t>
            </a:r>
          </a:p>
          <a:p>
            <a:pPr marL="0" indent="0">
              <a:buFont typeface="+mj-lt"/>
              <a:buNone/>
            </a:pPr>
            <a:r>
              <a:rPr lang="en-US" sz="900" dirty="0"/>
              <a:t>  "name": "</a:t>
            </a:r>
            <a:r>
              <a:rPr lang="en-US" sz="900" dirty="0" err="1"/>
              <a:t>AzureBlobOutput</a:t>
            </a:r>
            <a:r>
              <a:rPr lang="en-US" sz="900" dirty="0"/>
              <a:t>",</a:t>
            </a:r>
          </a:p>
          <a:p>
            <a:pPr marL="0" indent="0">
              <a:buFont typeface="+mj-lt"/>
              <a:buNone/>
            </a:pPr>
            <a:r>
              <a:rPr lang="en-US" sz="900" dirty="0"/>
              <a:t>  "properties": {</a:t>
            </a:r>
          </a:p>
          <a:p>
            <a:pPr marL="0" indent="0">
              <a:buFont typeface="+mj-lt"/>
              <a:buNone/>
            </a:pPr>
            <a:r>
              <a:rPr lang="en-US" sz="900" dirty="0"/>
              <a:t>    "type": "</a:t>
            </a:r>
            <a:r>
              <a:rPr lang="en-US" sz="900" dirty="0" err="1"/>
              <a:t>AzureBlob</a:t>
            </a:r>
            <a:r>
              <a:rPr lang="en-US" sz="900" dirty="0"/>
              <a:t>",</a:t>
            </a:r>
          </a:p>
          <a:p>
            <a:pPr marL="0" indent="0">
              <a:buFont typeface="+mj-lt"/>
              <a:buNone/>
            </a:pPr>
            <a:r>
              <a:rPr lang="en-US" sz="900" dirty="0"/>
              <a:t>    "</a:t>
            </a:r>
            <a:r>
              <a:rPr lang="en-US" sz="900" dirty="0" err="1"/>
              <a:t>linkedServiceName</a:t>
            </a:r>
            <a:r>
              <a:rPr lang="en-US" sz="900" dirty="0"/>
              <a:t>": "</a:t>
            </a:r>
            <a:r>
              <a:rPr lang="en-US" sz="900" dirty="0" err="1"/>
              <a:t>StorageLinkedService</a:t>
            </a:r>
            <a:r>
              <a:rPr lang="en-US" sz="900" dirty="0"/>
              <a:t>",</a:t>
            </a:r>
          </a:p>
          <a:p>
            <a:pPr marL="0" indent="0">
              <a:buFont typeface="+mj-lt"/>
              <a:buNone/>
            </a:pPr>
            <a:r>
              <a:rPr lang="en-US" sz="900" dirty="0"/>
              <a:t>    "</a:t>
            </a:r>
            <a:r>
              <a:rPr lang="en-US" sz="900" dirty="0" err="1"/>
              <a:t>typeProperties</a:t>
            </a:r>
            <a:r>
              <a:rPr lang="en-US" sz="900" dirty="0"/>
              <a:t>": {</a:t>
            </a:r>
          </a:p>
          <a:p>
            <a:pPr marL="0" indent="0">
              <a:buFont typeface="+mj-lt"/>
              <a:buNone/>
            </a:pPr>
            <a:r>
              <a:rPr lang="en-US" sz="900" dirty="0"/>
              <a:t>      "</a:t>
            </a:r>
            <a:r>
              <a:rPr lang="en-US" sz="900" dirty="0" err="1"/>
              <a:t>folderPath</a:t>
            </a:r>
            <a:r>
              <a:rPr lang="en-US" sz="900" dirty="0"/>
              <a:t>": "data/</a:t>
            </a:r>
            <a:r>
              <a:rPr lang="en-US" sz="900" dirty="0" err="1"/>
              <a:t>partitioneddata</a:t>
            </a:r>
            <a:r>
              <a:rPr lang="en-US" sz="900" dirty="0"/>
              <a:t>",</a:t>
            </a:r>
          </a:p>
          <a:p>
            <a:pPr marL="0" indent="0">
              <a:buFont typeface="+mj-lt"/>
              <a:buNone/>
            </a:pPr>
            <a:r>
              <a:rPr lang="en-US" sz="900" dirty="0"/>
              <a:t>      "format": {</a:t>
            </a:r>
          </a:p>
          <a:p>
            <a:pPr marL="0" indent="0">
              <a:buFont typeface="+mj-lt"/>
              <a:buNone/>
            </a:pPr>
            <a:r>
              <a:rPr lang="en-US" sz="900" dirty="0"/>
              <a:t>        "type": "</a:t>
            </a:r>
            <a:r>
              <a:rPr lang="en-US" sz="900" dirty="0" err="1"/>
              <a:t>TextFormat</a:t>
            </a:r>
            <a:r>
              <a:rPr lang="en-US" sz="900" dirty="0"/>
              <a:t>",</a:t>
            </a:r>
          </a:p>
          <a:p>
            <a:pPr marL="0" indent="0">
              <a:buFont typeface="+mj-lt"/>
              <a:buNone/>
            </a:pPr>
            <a:r>
              <a:rPr lang="en-US" sz="900" dirty="0"/>
              <a:t>        "</a:t>
            </a:r>
            <a:r>
              <a:rPr lang="en-US" sz="900" dirty="0" err="1"/>
              <a:t>columnDelimiter</a:t>
            </a:r>
            <a:r>
              <a:rPr lang="en-US" sz="900" dirty="0"/>
              <a:t>": ","</a:t>
            </a:r>
          </a:p>
          <a:p>
            <a:pPr marL="0" indent="0">
              <a:buFont typeface="+mj-lt"/>
              <a:buNone/>
            </a:pPr>
            <a:r>
              <a:rPr lang="en-US" sz="900" dirty="0"/>
              <a:t>      }</a:t>
            </a:r>
          </a:p>
          <a:p>
            <a:pPr marL="0" indent="0">
              <a:buFont typeface="+mj-lt"/>
              <a:buNone/>
            </a:pPr>
            <a:r>
              <a:rPr lang="en-US" sz="900" dirty="0"/>
              <a:t>    },</a:t>
            </a:r>
          </a:p>
          <a:p>
            <a:pPr marL="0" indent="0">
              <a:buFont typeface="+mj-lt"/>
              <a:buNone/>
            </a:pPr>
            <a:r>
              <a:rPr lang="en-US" sz="900" dirty="0"/>
              <a:t>    "availability": {</a:t>
            </a:r>
          </a:p>
          <a:p>
            <a:pPr marL="0" indent="0">
              <a:buFont typeface="+mj-lt"/>
              <a:buNone/>
            </a:pPr>
            <a:r>
              <a:rPr lang="en-US" sz="900" dirty="0"/>
              <a:t>      "frequency": "Month",</a:t>
            </a:r>
          </a:p>
          <a:p>
            <a:pPr marL="0" indent="0">
              <a:buFont typeface="+mj-lt"/>
              <a:buNone/>
            </a:pPr>
            <a:r>
              <a:rPr lang="en-US" sz="900" dirty="0"/>
              <a:t>      "interval": 1</a:t>
            </a:r>
          </a:p>
          <a:p>
            <a:pPr marL="0" indent="0">
              <a:buFont typeface="+mj-lt"/>
              <a:buNone/>
            </a:pPr>
            <a:r>
              <a:rPr lang="en-US" sz="900" dirty="0"/>
              <a:t>    }</a:t>
            </a:r>
          </a:p>
          <a:p>
            <a:pPr marL="0" indent="0">
              <a:buFont typeface="+mj-lt"/>
              <a:buNone/>
            </a:pPr>
            <a:r>
              <a:rPr lang="en-US" sz="900" dirty="0"/>
              <a:t>  }</a:t>
            </a:r>
          </a:p>
          <a:p>
            <a:pPr marL="0" indent="0">
              <a:buFont typeface="+mj-lt"/>
              <a:buNone/>
            </a:pPr>
            <a:r>
              <a:rPr lang="en-US" sz="900" dirty="0"/>
              <a:t>}</a:t>
            </a:r>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7926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to management and monitor</a:t>
            </a:r>
          </a:p>
          <a:p>
            <a:pPr marL="228600" indent="-228600">
              <a:buFont typeface="+mj-lt"/>
              <a:buAutoNum type="arabicPeriod"/>
            </a:pPr>
            <a:r>
              <a:rPr lang="en-US" sz="1800" baseline="0" dirty="0"/>
              <a:t>GitHub site with project structure, guidance and utilities to get a team started:  </a:t>
            </a:r>
            <a:r>
              <a:rPr lang="en-US" sz="1800" u="sng" baseline="0" dirty="0"/>
              <a:t>https://github.com/Azure/Microsoft-TDSP</a:t>
            </a:r>
            <a:endParaRPr lang="en-US" sz="1800" u="sng"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351612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4</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5976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Main Pipeline Documentation: </a:t>
            </a:r>
            <a:r>
              <a:rPr lang="en-US" dirty="0">
                <a:hlinkClick r:id="rId3"/>
              </a:rPr>
              <a:t>https://azure.microsoft.com/en-us/documentation/articles/data-factory-create-pipelines/</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08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hlinkClick r:id="rId3"/>
              </a:rPr>
              <a:t>https://azure.microsoft.com/en-us/documentation/articles/data-factory-build-your-first-pipeline-using-editor/</a:t>
            </a:r>
            <a:r>
              <a:rPr lang="en-US" dirty="0"/>
              <a:t> </a:t>
            </a:r>
          </a:p>
          <a:p>
            <a:pPr marL="228600" indent="-228600">
              <a:buFont typeface="+mj-lt"/>
              <a:buAutoNum type="arabicPeriod"/>
            </a:pPr>
            <a:r>
              <a:rPr lang="en-US" dirty="0"/>
              <a:t>Activities:</a:t>
            </a:r>
            <a:r>
              <a:rPr lang="en-US" baseline="0" dirty="0"/>
              <a:t> </a:t>
            </a:r>
            <a:r>
              <a:rPr lang="en-US" baseline="0" dirty="0">
                <a:hlinkClick r:id="rId4"/>
              </a:rPr>
              <a:t>https://azure.microsoft.com/en-us/documentation/articles/data-factory-create-pipelines/</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1862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5</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57901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Main Concepts: </a:t>
            </a:r>
            <a:r>
              <a:rPr lang="en-US" dirty="0">
                <a:hlinkClick r:id="rId3"/>
              </a:rPr>
              <a:t>https://azure.microsoft.com/en-us/documentation/articles/data-factory-monitor-manage-pipelines/</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99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Power</a:t>
            </a:r>
            <a:r>
              <a:rPr lang="en-US" baseline="0" dirty="0"/>
              <a:t>Shell script to help deal with errors in ADF: </a:t>
            </a:r>
            <a:r>
              <a:rPr lang="en-US" baseline="0" dirty="0">
                <a:hlinkClick r:id="rId3"/>
              </a:rPr>
              <a:t>http://blogs.msdn.com/b/karang/archive/2015/11/13/azure-data-factory-detecting-and-re-running-failed-adf-slices.aspx</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8214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63390"/>
            <a:ext cx="6096000" cy="4240530"/>
          </a:xfrm>
        </p:spPr>
        <p:txBody>
          <a:bodyPr/>
          <a:lstStyle/>
          <a:p>
            <a:pPr marL="228600" indent="-228600">
              <a:buFont typeface="+mj-lt"/>
              <a:buAutoNum type="arabicPeriod"/>
            </a:pPr>
            <a:r>
              <a:rPr lang="en-US" sz="1800" dirty="0"/>
              <a:t>Power</a:t>
            </a:r>
            <a:r>
              <a:rPr lang="en-US" sz="1800" baseline="0" dirty="0"/>
              <a:t>Shell script to help deal with errors in ADF: </a:t>
            </a:r>
            <a:r>
              <a:rPr lang="en-US" sz="1800" baseline="0" dirty="0">
                <a:hlinkClick r:id="rId3"/>
              </a:rPr>
              <a:t>http://blogs.msdn.com/b/karang/archive/2015/11/13/azure-data-factory-detecting-and-re-running-failed-adf-slices.aspx</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9741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6</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8773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864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Depends on the customer - </a:t>
            </a:r>
            <a:r>
              <a:rPr lang="en-US" dirty="0">
                <a:hlinkClick r:id="rId3"/>
              </a:rPr>
              <a:t>https://www.microsoft.com/en-us/cloud-platform/cortana-intelligence-suite-industry-solutions</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5169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AdventureWorks Data Dictionary:</a:t>
            </a:r>
            <a:r>
              <a:rPr lang="en-US" baseline="0" dirty="0"/>
              <a:t> </a:t>
            </a:r>
            <a:r>
              <a:rPr lang="en-US" baseline="0" dirty="0">
                <a:hlinkClick r:id="rId3"/>
              </a:rPr>
              <a:t>https://technet.microsoft.com/en-us/library/ms124438(v=sql.100).aspx</a:t>
            </a:r>
            <a:r>
              <a:rPr lang="en-US"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9643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AdventureWorks Data Dictionary:</a:t>
            </a:r>
            <a:r>
              <a:rPr lang="en-US" sz="1800" baseline="0" dirty="0"/>
              <a:t> </a:t>
            </a:r>
            <a:r>
              <a:rPr lang="en-US" sz="1800" baseline="0" dirty="0">
                <a:hlinkClick r:id="rId3"/>
              </a:rPr>
              <a:t>https://technet.microsoft.com/en-us/library/ms124438(v=sql.100).aspx</a:t>
            </a:r>
            <a:r>
              <a:rPr lang="en-US" sz="1800"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300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Processing, querying, and transforming data using HDInsight: </a:t>
            </a:r>
            <a:r>
              <a:rPr lang="en-US" dirty="0">
                <a:hlinkClick r:id="rId3"/>
              </a:rPr>
              <a:t>https://msdn.microsoft.com/en-us/library/dn749822.aspx</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804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9380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855481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2792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190107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0652899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39103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505050"/>
                </a:solidFill>
                <a:effectLst/>
                <a:uLnTx/>
                <a:uFillTx/>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505050"/>
              </a:solidFill>
              <a:effectLst/>
              <a:uLnTx/>
              <a:uFillTx/>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380206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7024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46482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43888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215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07796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84968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277917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396364108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394268383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14452536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67027091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193993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096145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39783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54477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6290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630147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706787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37546886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9282206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757272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8288599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65079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3/28/2017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628810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3/28/2017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724044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3/28/2017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3425231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3/28/2017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237438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3/28/2017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41980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3/28/2017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8940101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371771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9764630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06996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327086186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6160658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9468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170151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41525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solidFill>
                  <a:schemeClr val="bg1"/>
                </a:soli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272706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505050"/>
                </a:solidFill>
                <a:effectLst/>
                <a:uLnTx/>
                <a:uFillTx/>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505050"/>
              </a:solidFill>
              <a:effectLst/>
              <a:uLnTx/>
              <a:uFillTx/>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747184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8785596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9.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oleObject" Target="../embeddings/oleObject1.bin"/><Relationship Id="rId2" Type="http://schemas.openxmlformats.org/officeDocument/2006/relationships/slideLayout" Target="../slideLayouts/slideLayout25.xml"/><Relationship Id="rId16" Type="http://schemas.openxmlformats.org/officeDocument/2006/relationships/tags" Target="../tags/tag1.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vmlDrawing" Target="../drawings/vmlDrawing1.v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247" r:id="rId2"/>
    <p:sldLayoutId id="2147484256" r:id="rId3"/>
    <p:sldLayoutId id="2147484257" r:id="rId4"/>
    <p:sldLayoutId id="2147484268" r:id="rId5"/>
    <p:sldLayoutId id="2147484524" r:id="rId6"/>
    <p:sldLayoutId id="2147484525" r:id="rId7"/>
    <p:sldLayoutId id="2147484526" r:id="rId8"/>
    <p:sldLayoutId id="2147484527"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bg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0"/>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1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8294234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4" r:id="rId5"/>
    <p:sldLayoutId id="2147484535" r:id="rId6"/>
    <p:sldLayoutId id="2147484536" r:id="rId7"/>
    <p:sldLayoutId id="2147484537"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09532611"/>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48"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183220955"/>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 id="2147484558"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3/28/2017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211771660"/>
      </p:ext>
    </p:extLst>
  </p:cSld>
  <p:clrMap bg1="lt1" tx1="dk1" bg2="lt2" tx2="dk2" accent1="accent1" accent2="accent2" accent3="accent3" accent4="accent4" accent5="accent5" accent6="accent6" hlink="hlink" folHlink="folHlink"/>
  <p:sldLayoutIdLst>
    <p:sldLayoutId id="2147484560" r:id="rId1"/>
    <p:sldLayoutId id="2147484561" r:id="rId2"/>
    <p:sldLayoutId id="2147484562" r:id="rId3"/>
    <p:sldLayoutId id="2147484563" r:id="rId4"/>
    <p:sldLayoutId id="2147484564" r:id="rId5"/>
    <p:sldLayoutId id="2147484565" r:id="rId6"/>
    <p:sldLayoutId id="2147484566" r:id="rId7"/>
    <p:sldLayoutId id="2147484567" r:id="rId8"/>
    <p:sldLayoutId id="2147484568" r:id="rId9"/>
    <p:sldLayoutId id="2147484569" r:id="rId10"/>
    <p:sldLayoutId id="2147484570" r:id="rId11"/>
    <p:sldLayoutId id="214748457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601053953"/>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slideLayout" Target="../slideLayouts/slideLayout29.xml"/><Relationship Id="rId7" Type="http://schemas.openxmlformats.org/officeDocument/2006/relationships/image" Target="../media/image1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20.emf"/></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microsoft.com/office/2007/relationships/hdphoto" Target="../media/hdphoto2.wdp"/><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7.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0.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3.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4.emf"/></Relationships>
</file>

<file path=ppt/slides/_rels/slide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72"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rPr>
              <a:t>The Cortana Intelligence Suite</a:t>
            </a:r>
          </a:p>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rPr>
              <a:t>Foundations – Data Preparation</a:t>
            </a:r>
            <a:endParaRPr kumimoji="0" lang="en-US" sz="2000" b="0" i="0" u="none" strike="noStrike" kern="0" cap="none" spc="0" normalizeH="0" baseline="0" noProof="0" dirty="0">
              <a:ln>
                <a:noFill/>
              </a:ln>
              <a:solidFill>
                <a:srgbClr val="FFFFFF">
                  <a:lumMod val="75000"/>
                </a:srgb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schemeClr val="bg1">
                  <a:lumMod val="50000"/>
                </a:scheme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bg1">
                    <a:lumMod val="50000"/>
                  </a:schemeClr>
                </a:solidFill>
                <a:effectLst/>
                <a:uLnTx/>
                <a:uFillTx/>
                <a:latin typeface="Segoe UI Light"/>
              </a:rPr>
              <a:t>Microsoft Machine Learning and Data Science Team</a:t>
            </a: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21969032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6600" dirty="0"/>
              <a:t>Hadoop and HDInsight</a:t>
            </a:r>
          </a:p>
        </p:txBody>
      </p:sp>
      <p:sp>
        <p:nvSpPr>
          <p:cNvPr id="3" name="Rectangle 2"/>
          <p:cNvSpPr/>
          <p:nvPr/>
        </p:nvSpPr>
        <p:spPr>
          <a:xfrm>
            <a:off x="904289" y="4639919"/>
            <a:ext cx="10476941" cy="175432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2864"/>
                </a:solidFill>
                <a:effectLst/>
                <a:uLnTx/>
                <a:uFillTx/>
                <a:ea typeface="Calibri" panose="020F0502020204030204" pitchFamily="34" charset="0"/>
                <a:cs typeface="Times New Roman" panose="02020603050405020304" pitchFamily="18" charset="0"/>
              </a:rPr>
              <a:t>Using the Hadoop Ecosystem to process and query data</a:t>
            </a:r>
            <a:endParaRPr kumimoji="0" lang="en-US" sz="5400" b="0" i="1" u="none" strike="noStrike" kern="0" cap="none" spc="0" normalizeH="0" baseline="0" noProof="0" dirty="0">
              <a:ln>
                <a:noFill/>
              </a:ln>
              <a:solidFill>
                <a:srgbClr val="00B050"/>
              </a:solidFill>
              <a:effectLst/>
              <a:uLnTx/>
              <a:uFillTx/>
            </a:endParaRPr>
          </a:p>
        </p:txBody>
      </p:sp>
      <p:pic>
        <p:nvPicPr>
          <p:cNvPr id="4" name="Picture 3"/>
          <p:cNvPicPr>
            <a:picLocks noChangeAspect="1"/>
          </p:cNvPicPr>
          <p:nvPr/>
        </p:nvPicPr>
        <p:blipFill>
          <a:blip r:embed="rId3"/>
          <a:stretch>
            <a:fillRect/>
          </a:stretch>
        </p:blipFill>
        <p:spPr>
          <a:xfrm>
            <a:off x="1194433" y="1636289"/>
            <a:ext cx="4115157" cy="2456901"/>
          </a:xfrm>
          <a:prstGeom prst="rect">
            <a:avLst/>
          </a:prstGeom>
        </p:spPr>
      </p:pic>
      <p:pic>
        <p:nvPicPr>
          <p:cNvPr id="5" name="Picture 4"/>
          <p:cNvPicPr>
            <a:picLocks noChangeAspect="1"/>
          </p:cNvPicPr>
          <p:nvPr/>
        </p:nvPicPr>
        <p:blipFill>
          <a:blip r:embed="rId4"/>
          <a:stretch>
            <a:fillRect/>
          </a:stretch>
        </p:blipFill>
        <p:spPr>
          <a:xfrm>
            <a:off x="6141169" y="2076971"/>
            <a:ext cx="5240061" cy="1575535"/>
          </a:xfrm>
          <a:prstGeom prst="rect">
            <a:avLst/>
          </a:prstGeom>
        </p:spPr>
      </p:pic>
    </p:spTree>
    <p:extLst>
      <p:ext uri="{BB962C8B-B14F-4D97-AF65-F5344CB8AC3E}">
        <p14:creationId xmlns:p14="http://schemas.microsoft.com/office/powerpoint/2010/main" val="258851598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Hadoop</a:t>
            </a:r>
          </a:p>
        </p:txBody>
      </p:sp>
      <p:sp>
        <p:nvSpPr>
          <p:cNvPr id="3" name="Text Placeholder 2"/>
          <p:cNvSpPr>
            <a:spLocks noGrp="1"/>
          </p:cNvSpPr>
          <p:nvPr>
            <p:ph type="body" sz="quarter" idx="10"/>
          </p:nvPr>
        </p:nvSpPr>
        <p:spPr>
          <a:xfrm>
            <a:off x="274639" y="1458177"/>
            <a:ext cx="11887200" cy="4555093"/>
          </a:xfrm>
        </p:spPr>
        <p:txBody>
          <a:bodyPr/>
          <a:lstStyle/>
          <a:p>
            <a:pPr marL="571500" indent="-571500">
              <a:buFont typeface="Arial" panose="020B0604020202020204" pitchFamily="34" charset="0"/>
              <a:buChar char="•"/>
            </a:pPr>
            <a:r>
              <a:rPr lang="en-US" dirty="0">
                <a:solidFill>
                  <a:srgbClr val="002864"/>
                </a:solidFill>
              </a:rPr>
              <a:t>An ecosystem of components for distributed data processing and analysis</a:t>
            </a:r>
          </a:p>
          <a:p>
            <a:pPr marL="571500" indent="-571500">
              <a:buFont typeface="Arial" panose="020B0604020202020204" pitchFamily="34" charset="0"/>
              <a:buChar char="•"/>
            </a:pPr>
            <a:r>
              <a:rPr lang="en-US" dirty="0">
                <a:solidFill>
                  <a:srgbClr val="002864"/>
                </a:solidFill>
              </a:rPr>
              <a:t>Core components: MapReduce, HDFS, YARN</a:t>
            </a:r>
          </a:p>
          <a:p>
            <a:pPr marL="571500" indent="-571500">
              <a:buFont typeface="Arial" panose="020B0604020202020204" pitchFamily="34" charset="0"/>
              <a:buChar char="•"/>
            </a:pPr>
            <a:r>
              <a:rPr lang="en-US" dirty="0">
                <a:solidFill>
                  <a:srgbClr val="002864"/>
                </a:solidFill>
              </a:rPr>
              <a:t>Data is processed in the Hadoop Distributed File System (HDFS)</a:t>
            </a:r>
          </a:p>
          <a:p>
            <a:pPr marL="571500" indent="-571500">
              <a:buFont typeface="Arial" panose="020B0604020202020204" pitchFamily="34" charset="0"/>
              <a:buChar char="•"/>
            </a:pPr>
            <a:r>
              <a:rPr lang="en-US" dirty="0">
                <a:solidFill>
                  <a:srgbClr val="002864"/>
                </a:solidFill>
              </a:rPr>
              <a:t>Resource Management is performed by YARN</a:t>
            </a:r>
          </a:p>
          <a:p>
            <a:pPr marL="571500" indent="-571500">
              <a:buFont typeface="Arial" panose="020B0604020202020204" pitchFamily="34" charset="0"/>
              <a:buChar char="•"/>
            </a:pPr>
            <a:r>
              <a:rPr lang="en-US" dirty="0">
                <a:solidFill>
                  <a:srgbClr val="002864"/>
                </a:solidFill>
              </a:rPr>
              <a:t>Many other related projects</a:t>
            </a:r>
          </a:p>
        </p:txBody>
      </p:sp>
      <p:pic>
        <p:nvPicPr>
          <p:cNvPr id="4" name="Content Placeholder 4" descr="hadoop+elephant_rgb.png"/>
          <p:cNvPicPr>
            <a:picLocks noGrp="1"/>
          </p:cNvPicPr>
          <p:nvPr/>
        </p:nvPicPr>
        <p:blipFill>
          <a:blip r:embed="rId3" cstate="print">
            <a:extLst>
              <a:ext uri="{28A0092B-C50C-407E-A947-70E740481C1C}">
                <a14:useLocalDpi xmlns:a14="http://schemas.microsoft.com/office/drawing/2010/main" val="0"/>
              </a:ext>
            </a:extLst>
          </a:blip>
          <a:srcRect t="-76337" b="-76337"/>
          <a:stretch>
            <a:fillRect/>
          </a:stretch>
        </p:blipFill>
        <p:spPr>
          <a:xfrm>
            <a:off x="8943277" y="-219671"/>
            <a:ext cx="3340644" cy="1947464"/>
          </a:xfrm>
          <a:prstGeom prst="rect">
            <a:avLst/>
          </a:prstGeom>
        </p:spPr>
      </p:pic>
    </p:spTree>
    <p:extLst>
      <p:ext uri="{BB962C8B-B14F-4D97-AF65-F5344CB8AC3E}">
        <p14:creationId xmlns:p14="http://schemas.microsoft.com/office/powerpoint/2010/main" val="33754990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6076842" y="1552050"/>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 Learning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(Mahout)</a:t>
            </a: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Graph</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(Pegasus)</a:t>
            </a:r>
          </a:p>
        </p:txBody>
      </p:sp>
      <p:sp>
        <p:nvSpPr>
          <p:cNvPr id="14" name="Rectangle 13"/>
          <p:cNvSpPr/>
          <p:nvPr/>
        </p:nvSpPr>
        <p:spPr bwMode="auto">
          <a:xfrm>
            <a:off x="5007689" y="1552050"/>
            <a:ext cx="997224" cy="7828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00"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Stats processing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00"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t>
            </a:r>
            <a:r>
              <a:rPr kumimoji="0" lang="en-US" sz="1400" b="0" i="0" u="none" strike="noStrike" kern="0" cap="none" spc="-4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SparkR</a:t>
            </a:r>
            <a:r>
              <a:rPr kumimoji="0" lang="en-US" sz="1400"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CC00"/>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13"/>
          </p:nvPr>
        </p:nvSpPr>
        <p:spPr>
          <a:xfrm>
            <a:off x="54033" y="113885"/>
            <a:ext cx="10972800" cy="1024684"/>
          </a:xfrm>
        </p:spPr>
        <p:txBody>
          <a:bodyPr/>
          <a:lstStyle/>
          <a:p>
            <a:r>
              <a:rPr lang="en-US" sz="4800" dirty="0"/>
              <a:t>HDInsight and the Hadoop ecosystem</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spTree>
    <p:extLst>
      <p:ext uri="{BB962C8B-B14F-4D97-AF65-F5344CB8AC3E}">
        <p14:creationId xmlns:p14="http://schemas.microsoft.com/office/powerpoint/2010/main" val="203491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4"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HDInsight</a:t>
            </a:r>
          </a:p>
        </p:txBody>
      </p:sp>
      <p:sp>
        <p:nvSpPr>
          <p:cNvPr id="3" name="Text Placeholder 2"/>
          <p:cNvSpPr>
            <a:spLocks noGrp="1"/>
          </p:cNvSpPr>
          <p:nvPr>
            <p:ph type="body" sz="quarter" idx="10"/>
          </p:nvPr>
        </p:nvSpPr>
        <p:spPr>
          <a:xfrm>
            <a:off x="274639" y="1520521"/>
            <a:ext cx="7007107" cy="2597634"/>
          </a:xfrm>
        </p:spPr>
        <p:txBody>
          <a:bodyPr/>
          <a:lstStyle/>
          <a:p>
            <a:pPr marL="571500" indent="-571500">
              <a:buFont typeface="Arial" panose="020B0604020202020204" pitchFamily="34" charset="0"/>
              <a:buChar char="•"/>
            </a:pPr>
            <a:r>
              <a:rPr lang="en-US" sz="3200" dirty="0">
                <a:solidFill>
                  <a:srgbClr val="002864"/>
                </a:solidFill>
              </a:rPr>
              <a:t>7 Cluster types</a:t>
            </a:r>
          </a:p>
          <a:p>
            <a:pPr marL="571500" indent="-571500">
              <a:buFont typeface="Arial" panose="020B0604020202020204" pitchFamily="34" charset="0"/>
              <a:buChar char="•"/>
            </a:pPr>
            <a:r>
              <a:rPr lang="en-US" sz="3200" dirty="0">
                <a:solidFill>
                  <a:srgbClr val="002864"/>
                </a:solidFill>
              </a:rPr>
              <a:t>Storage layer:  Azure Storage or Azure Data Lake provides the HDFS</a:t>
            </a:r>
          </a:p>
          <a:p>
            <a:pPr marL="571500" indent="-571500">
              <a:buFont typeface="Arial" panose="020B0604020202020204" pitchFamily="34" charset="0"/>
              <a:buChar char="•"/>
            </a:pPr>
            <a:r>
              <a:rPr lang="en-US" sz="3200" dirty="0">
                <a:solidFill>
                  <a:srgbClr val="002864"/>
                </a:solidFill>
              </a:rPr>
              <a:t>Azure SQL Database stores metadata</a:t>
            </a:r>
          </a:p>
        </p:txBody>
      </p:sp>
      <p:pic>
        <p:nvPicPr>
          <p:cNvPr id="4" name="Picture 3"/>
          <p:cNvPicPr>
            <a:picLocks noChangeAspect="1"/>
          </p:cNvPicPr>
          <p:nvPr/>
        </p:nvPicPr>
        <p:blipFill>
          <a:blip r:embed="rId3"/>
          <a:stretch>
            <a:fillRect/>
          </a:stretch>
        </p:blipFill>
        <p:spPr>
          <a:xfrm>
            <a:off x="8341113" y="110265"/>
            <a:ext cx="3961548" cy="1188464"/>
          </a:xfrm>
          <a:prstGeom prst="rect">
            <a:avLst/>
          </a:prstGeom>
        </p:spPr>
      </p:pic>
      <p:pic>
        <p:nvPicPr>
          <p:cNvPr id="5" name="Picture 4"/>
          <p:cNvPicPr>
            <a:picLocks noChangeAspect="1"/>
          </p:cNvPicPr>
          <p:nvPr/>
        </p:nvPicPr>
        <p:blipFill>
          <a:blip r:embed="rId4"/>
          <a:stretch>
            <a:fillRect/>
          </a:stretch>
        </p:blipFill>
        <p:spPr>
          <a:xfrm>
            <a:off x="800837" y="4310139"/>
            <a:ext cx="10952549" cy="2448878"/>
          </a:xfrm>
          <a:prstGeom prst="rect">
            <a:avLst/>
          </a:prstGeom>
        </p:spPr>
      </p:pic>
    </p:spTree>
    <p:extLst>
      <p:ext uri="{BB962C8B-B14F-4D97-AF65-F5344CB8AC3E}">
        <p14:creationId xmlns:p14="http://schemas.microsoft.com/office/powerpoint/2010/main" val="19341755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HDInsight Clusters</a:t>
            </a:r>
          </a:p>
        </p:txBody>
      </p:sp>
      <p:sp>
        <p:nvSpPr>
          <p:cNvPr id="3" name="Text Placeholder 2"/>
          <p:cNvSpPr>
            <a:spLocks noGrp="1"/>
          </p:cNvSpPr>
          <p:nvPr>
            <p:ph type="body" sz="quarter" idx="10"/>
          </p:nvPr>
        </p:nvSpPr>
        <p:spPr>
          <a:xfrm>
            <a:off x="274638" y="1212850"/>
            <a:ext cx="11887200" cy="4324261"/>
          </a:xfrm>
        </p:spPr>
        <p:txBody>
          <a:bodyPr/>
          <a:lstStyle/>
          <a:p>
            <a:pPr marL="571500" indent="-571500">
              <a:buFont typeface="Arial" panose="020B0604020202020204" pitchFamily="34" charset="0"/>
              <a:buChar char="•"/>
            </a:pPr>
            <a:r>
              <a:rPr lang="en-US" sz="2800" dirty="0"/>
              <a:t>Cluster Type: Hadoop, Spark, HBase, Storm, MRS, Interactive Hive, Kafka</a:t>
            </a:r>
          </a:p>
          <a:p>
            <a:pPr marL="1257300" lvl="4" indent="-571500">
              <a:buFont typeface="Arial" panose="020B0604020202020204" pitchFamily="34" charset="0"/>
              <a:buChar char="•"/>
            </a:pPr>
            <a:r>
              <a:rPr lang="en-US" dirty="0"/>
              <a:t>Hadoop clusters: for quick query and analysis workloads (build and tear down)</a:t>
            </a:r>
          </a:p>
          <a:p>
            <a:pPr marL="1257300" lvl="4" indent="-571500">
              <a:buFont typeface="Arial" panose="020B0604020202020204" pitchFamily="34" charset="0"/>
              <a:buChar char="•"/>
            </a:pPr>
            <a:r>
              <a:rPr lang="en-US" dirty="0" err="1"/>
              <a:t>HBase</a:t>
            </a:r>
            <a:r>
              <a:rPr lang="en-US" dirty="0"/>
              <a:t> clusters: for NoSQL workloads</a:t>
            </a:r>
          </a:p>
          <a:p>
            <a:pPr marL="1257300" lvl="4" indent="-571500">
              <a:buFont typeface="Arial" panose="020B0604020202020204" pitchFamily="34" charset="0"/>
              <a:buChar char="•"/>
            </a:pPr>
            <a:r>
              <a:rPr lang="en-US" dirty="0"/>
              <a:t>Spark clusters:  for fast data analytics and cluster computing using in-memory processing  </a:t>
            </a:r>
          </a:p>
          <a:p>
            <a:pPr marL="1257300" lvl="4" indent="-571500">
              <a:buFont typeface="Arial" panose="020B0604020202020204" pitchFamily="34" charset="0"/>
              <a:buChar char="•"/>
            </a:pPr>
            <a:r>
              <a:rPr lang="en-US" dirty="0"/>
              <a:t>Interactive Hive (preview):  for Enterprise Data Warehouse with in-memory analytics using Hive (SQL on Hadoop) and LLAP (Long Live and Process)</a:t>
            </a:r>
          </a:p>
          <a:p>
            <a:pPr marL="571500" indent="-571500">
              <a:buFont typeface="Arial" panose="020B0604020202020204" pitchFamily="34" charset="0"/>
              <a:buChar char="•"/>
            </a:pPr>
            <a:r>
              <a:rPr lang="en-US" sz="2800" dirty="0"/>
              <a:t>Operating System: Linux</a:t>
            </a:r>
          </a:p>
          <a:p>
            <a:pPr marL="571500" indent="-571500">
              <a:buFont typeface="Arial" panose="020B0604020202020204" pitchFamily="34" charset="0"/>
              <a:buChar char="•"/>
            </a:pPr>
            <a:r>
              <a:rPr lang="en-US" sz="2800" dirty="0"/>
              <a:t>Can be deployed from Azure portal, Azure Command Line Interface (CLI), or Azure PowerShell, Visual Studio, ARM templates</a:t>
            </a:r>
          </a:p>
          <a:p>
            <a:pPr marL="571500" indent="-571500">
              <a:buFont typeface="Arial" panose="020B0604020202020204" pitchFamily="34" charset="0"/>
              <a:buChar char="•"/>
            </a:pPr>
            <a:r>
              <a:rPr lang="en-US" sz="2800" dirty="0"/>
              <a:t>A UI dashboard is provided to the cluster through </a:t>
            </a:r>
            <a:r>
              <a:rPr lang="en-US" sz="2800" dirty="0" err="1"/>
              <a:t>Ambari</a:t>
            </a:r>
            <a:r>
              <a:rPr lang="en-US" sz="2800" dirty="0"/>
              <a:t>.</a:t>
            </a:r>
          </a:p>
          <a:p>
            <a:pPr marL="571500" indent="-571500">
              <a:buFont typeface="Arial" panose="020B0604020202020204" pitchFamily="34" charset="0"/>
              <a:buChar char="•"/>
            </a:pPr>
            <a:r>
              <a:rPr lang="en-US" sz="2800" dirty="0"/>
              <a:t>Remote Access through SSH, REST API, ODBC, JDBC</a:t>
            </a:r>
          </a:p>
        </p:txBody>
      </p:sp>
    </p:spTree>
    <p:extLst>
      <p:ext uri="{BB962C8B-B14F-4D97-AF65-F5344CB8AC3E}">
        <p14:creationId xmlns:p14="http://schemas.microsoft.com/office/powerpoint/2010/main" val="13866310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Hive to Query Data</a:t>
            </a:r>
          </a:p>
        </p:txBody>
      </p:sp>
      <p:sp>
        <p:nvSpPr>
          <p:cNvPr id="3" name="Text Placeholder 2"/>
          <p:cNvSpPr>
            <a:spLocks noGrp="1"/>
          </p:cNvSpPr>
          <p:nvPr>
            <p:ph type="body" sz="quarter" idx="10"/>
          </p:nvPr>
        </p:nvSpPr>
        <p:spPr>
          <a:xfrm>
            <a:off x="274638" y="1212850"/>
            <a:ext cx="7655159" cy="5656933"/>
          </a:xfrm>
        </p:spPr>
        <p:txBody>
          <a:bodyPr/>
          <a:lstStyle/>
          <a:p>
            <a:pPr marL="571500" indent="-571500">
              <a:buFont typeface="Arial" panose="020B0604020202020204" pitchFamily="34" charset="0"/>
              <a:buChar char="•"/>
            </a:pPr>
            <a:r>
              <a:rPr lang="en-US" sz="2800" dirty="0"/>
              <a:t>Hive is a higher-level abstraction of MapReduce.</a:t>
            </a:r>
          </a:p>
          <a:p>
            <a:pPr marL="571500" indent="-571500">
              <a:buFont typeface="Arial" panose="020B0604020202020204" pitchFamily="34" charset="0"/>
              <a:buChar char="•"/>
            </a:pPr>
            <a:r>
              <a:rPr lang="en-US" sz="2800" dirty="0"/>
              <a:t>It provides a structure for highly unstructured data by delivering metadata service that projects tabular schemas over folders.</a:t>
            </a:r>
          </a:p>
          <a:p>
            <a:pPr marL="571500" indent="-571500">
              <a:buFont typeface="Arial" panose="020B0604020202020204" pitchFamily="34" charset="0"/>
              <a:buChar char="•"/>
            </a:pPr>
            <a:r>
              <a:rPr lang="en-US" sz="2800" dirty="0"/>
              <a:t>Enables the contents of folders to be queried as though they were tables.</a:t>
            </a:r>
          </a:p>
          <a:p>
            <a:pPr marL="571500" indent="-571500">
              <a:buFont typeface="Arial" panose="020B0604020202020204" pitchFamily="34" charset="0"/>
              <a:buChar char="•"/>
            </a:pPr>
            <a:r>
              <a:rPr lang="en-US" sz="2800" dirty="0"/>
              <a:t>It provides a SQL-like query semantics that are translated into </a:t>
            </a:r>
            <a:r>
              <a:rPr lang="en-US" sz="2800" dirty="0" err="1"/>
              <a:t>Tez</a:t>
            </a:r>
            <a:r>
              <a:rPr lang="en-US" sz="2800" dirty="0"/>
              <a:t> or MapReduce jobs (no need to write Java or MapReduce!).</a:t>
            </a:r>
          </a:p>
          <a:p>
            <a:pPr marL="571500" indent="-571500">
              <a:buFont typeface="Arial" panose="020B0604020202020204" pitchFamily="34" charset="0"/>
              <a:buChar char="•"/>
            </a:pPr>
            <a:r>
              <a:rPr lang="en-US" sz="2800" dirty="0"/>
              <a:t>Not a relational database.</a:t>
            </a:r>
          </a:p>
          <a:p>
            <a:pPr marL="571500" indent="-571500">
              <a:buFont typeface="Arial" panose="020B0604020202020204" pitchFamily="34" charset="0"/>
              <a:buChar char="•"/>
            </a:pPr>
            <a:r>
              <a:rPr lang="en-US" sz="2800" dirty="0"/>
              <a:t>Persistent data through Azure Blob Storage or ADL</a:t>
            </a:r>
          </a:p>
        </p:txBody>
      </p:sp>
      <p:grpSp>
        <p:nvGrpSpPr>
          <p:cNvPr id="4" name="Group 3"/>
          <p:cNvGrpSpPr/>
          <p:nvPr/>
        </p:nvGrpSpPr>
        <p:grpSpPr>
          <a:xfrm>
            <a:off x="8508402" y="1689767"/>
            <a:ext cx="2577385" cy="2509959"/>
            <a:chOff x="306837" y="2966952"/>
            <a:chExt cx="1385600" cy="1352860"/>
          </a:xfrm>
        </p:grpSpPr>
        <p:sp>
          <p:nvSpPr>
            <p:cNvPr id="5" name="Freeform 4"/>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6" name="Group 5"/>
            <p:cNvGrpSpPr/>
            <p:nvPr/>
          </p:nvGrpSpPr>
          <p:grpSpPr>
            <a:xfrm>
              <a:off x="306837" y="2966952"/>
              <a:ext cx="1385600" cy="1351044"/>
              <a:chOff x="1058398" y="3354141"/>
              <a:chExt cx="533724" cy="520412"/>
            </a:xfrm>
          </p:grpSpPr>
          <p:sp>
            <p:nvSpPr>
              <p:cNvPr id="7" name="Freeform 6"/>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8" name="Freeform 7"/>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9" name="Freeform 8"/>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38967963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Hive architecture</a:t>
            </a:r>
          </a:p>
        </p:txBody>
      </p:sp>
      <p:sp>
        <p:nvSpPr>
          <p:cNvPr id="30" name="Title 2"/>
          <p:cNvSpPr txBox="1">
            <a:spLocks/>
          </p:cNvSpPr>
          <p:nvPr/>
        </p:nvSpPr>
        <p:spPr bwMode="ltGray">
          <a:xfrm>
            <a:off x="274640" y="1570636"/>
            <a:ext cx="4507992" cy="48984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alpha val="92000"/>
            </a:schemeClr>
          </a:solidFill>
          <a:ln>
            <a:noFill/>
          </a:ln>
          <a:extLst/>
        </p:spPr>
        <p:txBody>
          <a:bodyPr vert="horz" wrap="square" lIns="326473" tIns="886140" rIns="274320" bIns="886140"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Built on top of Hadoop to provide data management, querying, and analysis</a:t>
            </a:r>
          </a:p>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Access and query data through simple SQL-like statements, called </a:t>
            </a:r>
            <a:r>
              <a:rPr kumimoji="0" lang="en-US" sz="2200" b="1" i="0" u="none" strike="noStrike" kern="0" cap="none" spc="0" normalizeH="0" baseline="0" noProof="0" dirty="0">
                <a:ln w="3175">
                  <a:noFill/>
                </a:ln>
                <a:solidFill>
                  <a:srgbClr val="FFFFFF"/>
                </a:solidFill>
                <a:effectLst/>
                <a:uLnTx/>
                <a:uFillTx/>
                <a:latin typeface="Segoe UI Light"/>
                <a:ea typeface="+mn-ea"/>
                <a:cs typeface="Arial" charset="0"/>
              </a:rPr>
              <a:t>Hive queries</a:t>
            </a:r>
          </a:p>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In short, Hive compiles, Hadoop executes</a:t>
            </a:r>
          </a:p>
        </p:txBody>
      </p:sp>
      <p:sp>
        <p:nvSpPr>
          <p:cNvPr id="28" name="Content Placeholder 7"/>
          <p:cNvSpPr txBox="1">
            <a:spLocks/>
          </p:cNvSpPr>
          <p:nvPr/>
        </p:nvSpPr>
        <p:spPr bwMode="auto">
          <a:xfrm>
            <a:off x="5989637" y="4008835"/>
            <a:ext cx="5890634" cy="2030471"/>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9702" tIns="99402" rIns="49702" bIns="41768"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base" latinLnBrk="0" hangingPunct="1">
              <a:lnSpc>
                <a:spcPct val="90000"/>
              </a:lnSpc>
              <a:spcBef>
                <a:spcPts val="60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solidFill>
                    <a:srgbClr val="FFFFFF">
                      <a:alpha val="0"/>
                    </a:srgbClr>
                  </a:solidFill>
                </a:ln>
                <a:solidFill>
                  <a:srgbClr val="505050"/>
                </a:solidFill>
                <a:effectLst/>
                <a:uLnTx/>
                <a:uFillTx/>
                <a:latin typeface="Segoe UI"/>
                <a:ea typeface="+mn-ea"/>
                <a:cs typeface="+mn-cs"/>
              </a:rPr>
              <a:t>Hadoop</a:t>
            </a:r>
          </a:p>
        </p:txBody>
      </p:sp>
      <p:sp>
        <p:nvSpPr>
          <p:cNvPr id="29" name="Rectangle 28"/>
          <p:cNvSpPr/>
          <p:nvPr/>
        </p:nvSpPr>
        <p:spPr bwMode="auto">
          <a:xfrm>
            <a:off x="7447068" y="4306551"/>
            <a:ext cx="1111493"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Head node</a:t>
            </a:r>
          </a:p>
        </p:txBody>
      </p:sp>
      <p:sp>
        <p:nvSpPr>
          <p:cNvPr id="31" name="Rectangle 30"/>
          <p:cNvSpPr/>
          <p:nvPr/>
        </p:nvSpPr>
        <p:spPr bwMode="auto">
          <a:xfrm>
            <a:off x="8677323" y="4306550"/>
            <a:ext cx="1198514"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Name node</a:t>
            </a:r>
          </a:p>
        </p:txBody>
      </p:sp>
      <p:sp>
        <p:nvSpPr>
          <p:cNvPr id="32" name="Rectangle 31"/>
          <p:cNvSpPr/>
          <p:nvPr/>
        </p:nvSpPr>
        <p:spPr bwMode="auto">
          <a:xfrm>
            <a:off x="7447069" y="5235854"/>
            <a:ext cx="2428768"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Data nodes/task nodes</a:t>
            </a:r>
          </a:p>
        </p:txBody>
      </p:sp>
      <p:pic>
        <p:nvPicPr>
          <p:cNvPr id="33"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8303133" y="5135296"/>
            <a:ext cx="758792" cy="758792"/>
          </a:xfrm>
          <a:prstGeom prst="rect">
            <a:avLst/>
          </a:prstGeom>
          <a:noFill/>
          <a:ln>
            <a:noFill/>
          </a:ln>
        </p:spPr>
      </p:pic>
      <p:pic>
        <p:nvPicPr>
          <p:cNvPr id="35"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7610601" y="4276988"/>
            <a:ext cx="688792" cy="688792"/>
          </a:xfrm>
          <a:prstGeom prst="rect">
            <a:avLst/>
          </a:prstGeom>
          <a:noFill/>
        </p:spPr>
      </p:pic>
      <p:pic>
        <p:nvPicPr>
          <p:cNvPr id="3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8942092" y="4313656"/>
            <a:ext cx="688792" cy="688792"/>
          </a:xfrm>
          <a:prstGeom prst="rect">
            <a:avLst/>
          </a:prstGeom>
          <a:noFill/>
        </p:spPr>
      </p:pic>
      <p:sp>
        <p:nvSpPr>
          <p:cNvPr id="68" name="Content Placeholder 7"/>
          <p:cNvSpPr txBox="1">
            <a:spLocks/>
          </p:cNvSpPr>
          <p:nvPr/>
        </p:nvSpPr>
        <p:spPr bwMode="auto">
          <a:xfrm>
            <a:off x="5989637" y="2355658"/>
            <a:ext cx="5890634" cy="1575581"/>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9702" tIns="99402" rIns="49702" bIns="41768"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base" latinLnBrk="0" hangingPunct="1">
              <a:lnSpc>
                <a:spcPct val="90000"/>
              </a:lnSpc>
              <a:spcBef>
                <a:spcPts val="60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solidFill>
                    <a:srgbClr val="FFFFFF">
                      <a:alpha val="0"/>
                    </a:srgbClr>
                  </a:solidFill>
                </a:ln>
                <a:solidFill>
                  <a:srgbClr val="505050"/>
                </a:solidFill>
                <a:effectLst/>
                <a:uLnTx/>
                <a:uFillTx/>
                <a:latin typeface="Segoe UI"/>
                <a:ea typeface="+mn-ea"/>
                <a:cs typeface="+mn-cs"/>
              </a:rPr>
              <a:t>Hive</a:t>
            </a:r>
          </a:p>
        </p:txBody>
      </p:sp>
      <p:sp>
        <p:nvSpPr>
          <p:cNvPr id="70" name="Rectangle 69"/>
          <p:cNvSpPr/>
          <p:nvPr/>
        </p:nvSpPr>
        <p:spPr bwMode="auto">
          <a:xfrm>
            <a:off x="7738319" y="2274774"/>
            <a:ext cx="695874" cy="72628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JDBC</a:t>
            </a:r>
          </a:p>
        </p:txBody>
      </p:sp>
      <p:sp>
        <p:nvSpPr>
          <p:cNvPr id="71" name="Rectangle 70"/>
          <p:cNvSpPr/>
          <p:nvPr/>
        </p:nvSpPr>
        <p:spPr bwMode="auto">
          <a:xfrm>
            <a:off x="7011331" y="2274775"/>
            <a:ext cx="687952" cy="72628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ODBC</a:t>
            </a:r>
          </a:p>
        </p:txBody>
      </p:sp>
      <p:sp>
        <p:nvSpPr>
          <p:cNvPr id="72" name="Rectangle 71"/>
          <p:cNvSpPr/>
          <p:nvPr/>
        </p:nvSpPr>
        <p:spPr bwMode="auto">
          <a:xfrm>
            <a:off x="8499769" y="2264741"/>
            <a:ext cx="967712" cy="1102707"/>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Hive web interface (HWI)</a:t>
            </a:r>
          </a:p>
        </p:txBody>
      </p:sp>
      <p:sp>
        <p:nvSpPr>
          <p:cNvPr id="73" name="Rectangle 72"/>
          <p:cNvSpPr/>
          <p:nvPr/>
        </p:nvSpPr>
        <p:spPr bwMode="auto">
          <a:xfrm>
            <a:off x="10654932" y="2278062"/>
            <a:ext cx="1103668" cy="150518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Metastore</a:t>
            </a:r>
          </a:p>
        </p:txBody>
      </p:sp>
      <p:sp>
        <p:nvSpPr>
          <p:cNvPr id="74" name="Rectangle 73"/>
          <p:cNvSpPr/>
          <p:nvPr/>
        </p:nvSpPr>
        <p:spPr bwMode="auto">
          <a:xfrm>
            <a:off x="7002240" y="3055533"/>
            <a:ext cx="1431953" cy="311915"/>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Thrift server</a:t>
            </a:r>
          </a:p>
        </p:txBody>
      </p:sp>
      <p:sp>
        <p:nvSpPr>
          <p:cNvPr id="75" name="Rectangle 74"/>
          <p:cNvSpPr/>
          <p:nvPr/>
        </p:nvSpPr>
        <p:spPr bwMode="auto">
          <a:xfrm>
            <a:off x="9506517" y="2264741"/>
            <a:ext cx="1002721" cy="1102707"/>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Command line interface (CLI)</a:t>
            </a:r>
          </a:p>
        </p:txBody>
      </p:sp>
      <p:sp>
        <p:nvSpPr>
          <p:cNvPr id="76" name="Rectangle 75"/>
          <p:cNvSpPr/>
          <p:nvPr/>
        </p:nvSpPr>
        <p:spPr bwMode="auto">
          <a:xfrm>
            <a:off x="7005615" y="3421918"/>
            <a:ext cx="3527646" cy="361324"/>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Compiler, Optimizer, Executor</a:t>
            </a:r>
          </a:p>
        </p:txBody>
      </p:sp>
      <p:pic>
        <p:nvPicPr>
          <p:cNvPr id="79" name="Picture 2" descr="C:\Users\mitchellg\Desktop\Automated_2.png"/>
          <p:cNvPicPr>
            <a:picLocks noChangeAspect="1" noChangeArrowheads="1"/>
          </p:cNvPicPr>
          <p:nvPr/>
        </p:nvPicPr>
        <p:blipFill>
          <a:blip r:embed="rId5" cstate="print">
            <a:duotone>
              <a:prstClr val="black"/>
              <a:schemeClr val="accent1">
                <a:tint val="45000"/>
                <a:satMod val="400000"/>
              </a:schemeClr>
            </a:duotone>
          </a:blip>
          <a:srcRect/>
          <a:stretch>
            <a:fillRect/>
          </a:stretch>
        </p:blipFill>
        <p:spPr bwMode="auto">
          <a:xfrm>
            <a:off x="8204742" y="3618437"/>
            <a:ext cx="810769" cy="810769"/>
          </a:xfrm>
          <a:prstGeom prst="rect">
            <a:avLst/>
          </a:prstGeom>
          <a:noFill/>
        </p:spPr>
      </p:pic>
      <p:grpSp>
        <p:nvGrpSpPr>
          <p:cNvPr id="20" name="Group 19"/>
          <p:cNvGrpSpPr/>
          <p:nvPr/>
        </p:nvGrpSpPr>
        <p:grpSpPr>
          <a:xfrm>
            <a:off x="5738588" y="636515"/>
            <a:ext cx="1405986" cy="1369205"/>
            <a:chOff x="306837" y="2966952"/>
            <a:chExt cx="1385600" cy="1352860"/>
          </a:xfrm>
        </p:grpSpPr>
        <p:sp>
          <p:nvSpPr>
            <p:cNvPr id="21" name="Freeform 20"/>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 name="Group 21"/>
            <p:cNvGrpSpPr/>
            <p:nvPr/>
          </p:nvGrpSpPr>
          <p:grpSpPr>
            <a:xfrm>
              <a:off x="306837" y="2966952"/>
              <a:ext cx="1385600" cy="1351044"/>
              <a:chOff x="1058398" y="3354141"/>
              <a:chExt cx="533724" cy="520412"/>
            </a:xfrm>
          </p:grpSpPr>
          <p:sp>
            <p:nvSpPr>
              <p:cNvPr id="23" name="Freeform 22"/>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24" name="Freeform 23"/>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25" name="Freeform 24"/>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52596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 Client Tools</a:t>
            </a:r>
          </a:p>
        </p:txBody>
      </p:sp>
      <p:sp>
        <p:nvSpPr>
          <p:cNvPr id="3" name="Text Placeholder 2"/>
          <p:cNvSpPr>
            <a:spLocks noGrp="1"/>
          </p:cNvSpPr>
          <p:nvPr>
            <p:ph type="body" sz="quarter" idx="10"/>
          </p:nvPr>
        </p:nvSpPr>
        <p:spPr>
          <a:xfrm>
            <a:off x="274638" y="1212850"/>
            <a:ext cx="11887200" cy="1415772"/>
          </a:xfrm>
        </p:spPr>
        <p:txBody>
          <a:bodyPr/>
          <a:lstStyle/>
          <a:p>
            <a:pPr marL="571500" indent="-571500">
              <a:buFont typeface="Arial" panose="020B0604020202020204" pitchFamily="34" charset="0"/>
              <a:buChar char="•"/>
            </a:pPr>
            <a:r>
              <a:rPr lang="en-US" dirty="0"/>
              <a:t>You can submit Hive Jobs using many different tools</a:t>
            </a:r>
          </a:p>
          <a:p>
            <a:pPr marL="571500" indent="-5715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1507379" y="1920736"/>
            <a:ext cx="9421718" cy="4389152"/>
          </a:xfrm>
          <a:prstGeom prst="rect">
            <a:avLst/>
          </a:prstGeom>
        </p:spPr>
      </p:pic>
    </p:spTree>
    <p:extLst>
      <p:ext uri="{BB962C8B-B14F-4D97-AF65-F5344CB8AC3E}">
        <p14:creationId xmlns:p14="http://schemas.microsoft.com/office/powerpoint/2010/main" val="32204723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Create, load, and query Hive tables</a:t>
            </a:r>
          </a:p>
        </p:txBody>
      </p:sp>
      <p:sp>
        <p:nvSpPr>
          <p:cNvPr id="35" name="Title 2"/>
          <p:cNvSpPr txBox="1">
            <a:spLocks/>
          </p:cNvSpPr>
          <p:nvPr/>
        </p:nvSpPr>
        <p:spPr bwMode="ltGray">
          <a:xfrm>
            <a:off x="274640" y="1570636"/>
            <a:ext cx="4683752" cy="48984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326473" tIns="886140" rIns="274320" bIns="886140"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marR="0" lvl="0" indent="0" algn="l" defTabSz="932742" rtl="0" eaLnBrk="1" fontAlgn="auto" latinLnBrk="0" hangingPunct="1">
              <a:lnSpc>
                <a:spcPct val="90000"/>
              </a:lnSpc>
              <a:spcBef>
                <a:spcPct val="0"/>
              </a:spcBef>
              <a:spcAft>
                <a:spcPts val="600"/>
              </a:spcAft>
              <a:buClrTx/>
              <a:buSzTx/>
              <a:buFontTx/>
              <a:buNone/>
              <a:tabLst/>
              <a:defRPr/>
            </a:pPr>
            <a:r>
              <a:rPr kumimoji="0" lang="en-US" sz="2400" b="0" i="0" u="none" strike="noStrike" kern="0" cap="none" spc="0" normalizeH="0" baseline="0" noProof="0" dirty="0">
                <a:ln w="3175">
                  <a:noFill/>
                </a:ln>
                <a:solidFill>
                  <a:srgbClr val="FFFFFF"/>
                </a:solidFill>
                <a:effectLst/>
                <a:uLnTx/>
                <a:uFillTx/>
                <a:latin typeface="Segoe UI Light"/>
                <a:ea typeface="+mn-ea"/>
                <a:cs typeface="Arial" charset="0"/>
              </a:rPr>
              <a:t>HiveQL includes data definition language, data import/export and data manipulation language statements</a:t>
            </a:r>
          </a:p>
        </p:txBody>
      </p:sp>
      <p:sp>
        <p:nvSpPr>
          <p:cNvPr id="38" name="Rectangle 37"/>
          <p:cNvSpPr/>
          <p:nvPr/>
        </p:nvSpPr>
        <p:spPr bwMode="auto">
          <a:xfrm>
            <a:off x="6693177" y="2195942"/>
            <a:ext cx="4275267" cy="1042416"/>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Create table</a:t>
            </a:r>
          </a:p>
        </p:txBody>
      </p:sp>
      <p:sp>
        <p:nvSpPr>
          <p:cNvPr id="39" name="Rectangle 38"/>
          <p:cNvSpPr/>
          <p:nvPr/>
        </p:nvSpPr>
        <p:spPr bwMode="auto">
          <a:xfrm>
            <a:off x="6693177" y="3532643"/>
            <a:ext cx="4275267" cy="1041935"/>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Import data into Hive table </a:t>
            </a:r>
          </a:p>
        </p:txBody>
      </p:sp>
      <p:sp>
        <p:nvSpPr>
          <p:cNvPr id="40" name="Rectangle 39"/>
          <p:cNvSpPr/>
          <p:nvPr/>
        </p:nvSpPr>
        <p:spPr bwMode="auto">
          <a:xfrm>
            <a:off x="6693177" y="4868863"/>
            <a:ext cx="4275267" cy="104323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Query data using SQL-like statement</a:t>
            </a:r>
          </a:p>
        </p:txBody>
      </p:sp>
      <p:pic>
        <p:nvPicPr>
          <p:cNvPr id="42" name="Picture 47" descr="C:\Users\sakuu\Documents\Ballmer MGX 2011\Tile Icons\Calenda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black">
          <a:xfrm>
            <a:off x="8391743" y="2299474"/>
            <a:ext cx="841916" cy="5895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8370444" y="4920120"/>
            <a:ext cx="884515" cy="629956"/>
          </a:xfrm>
          <a:prstGeom prst="rect">
            <a:avLst/>
          </a:prstGeom>
          <a:noFill/>
        </p:spPr>
      </p:pic>
      <p:sp>
        <p:nvSpPr>
          <p:cNvPr id="45" name="Freeform 83"/>
          <p:cNvSpPr>
            <a:spLocks noEditPoints="1"/>
          </p:cNvSpPr>
          <p:nvPr/>
        </p:nvSpPr>
        <p:spPr bwMode="black">
          <a:xfrm>
            <a:off x="8511884" y="3603953"/>
            <a:ext cx="601634" cy="63510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45720"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7" name="Group 6"/>
          <p:cNvGrpSpPr/>
          <p:nvPr/>
        </p:nvGrpSpPr>
        <p:grpSpPr>
          <a:xfrm>
            <a:off x="8692593" y="3331345"/>
            <a:ext cx="240217" cy="109587"/>
            <a:chOff x="8409852" y="295277"/>
            <a:chExt cx="1648548" cy="200023"/>
          </a:xfrm>
        </p:grpSpPr>
        <p:cxnSp>
          <p:nvCxnSpPr>
            <p:cNvPr id="3" name="Straight Connector 2"/>
            <p:cNvCxnSpPr/>
            <p:nvPr/>
          </p:nvCxnSpPr>
          <p:spPr>
            <a:xfrm>
              <a:off x="8409852" y="295277"/>
              <a:ext cx="841916"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9251768" y="295277"/>
              <a:ext cx="806632"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8692593" y="4684595"/>
            <a:ext cx="240217" cy="109587"/>
            <a:chOff x="8409852" y="295277"/>
            <a:chExt cx="1648548" cy="200023"/>
          </a:xfrm>
        </p:grpSpPr>
        <p:cxnSp>
          <p:nvCxnSpPr>
            <p:cNvPr id="21" name="Straight Connector 20"/>
            <p:cNvCxnSpPr/>
            <p:nvPr/>
          </p:nvCxnSpPr>
          <p:spPr>
            <a:xfrm>
              <a:off x="8409852" y="295277"/>
              <a:ext cx="841916"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9251768" y="295277"/>
              <a:ext cx="806632"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252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3: </a:t>
            </a:r>
            <a:br>
              <a:rPr lang="en-US" dirty="0"/>
            </a:br>
            <a:r>
              <a:rPr lang="en-US" sz="4400" dirty="0"/>
              <a:t>Azure Data Factory</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9450364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6764" y="1803064"/>
            <a:ext cx="7514284" cy="463716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00B050"/>
                </a:solidFill>
                <a:latin typeface="Segoe UI Light"/>
              </a:rPr>
              <a:t>Understand ADF and its constructs</a:t>
            </a:r>
          </a:p>
          <a:p>
            <a:pPr marL="514350" indent="-514350">
              <a:lnSpc>
                <a:spcPct val="100000"/>
              </a:lnSpc>
              <a:spcBef>
                <a:spcPts val="1000"/>
              </a:spcBef>
              <a:buAutoNum type="arabicPeriod"/>
            </a:pPr>
            <a:r>
              <a:rPr lang="en-US" sz="3200" dirty="0">
                <a:solidFill>
                  <a:srgbClr val="00B050"/>
                </a:solidFill>
                <a:latin typeface="Segoe UI Light"/>
              </a:rPr>
              <a:t>Implement an ADF Pipeline referencing Data Sources and with various Activities</a:t>
            </a:r>
          </a:p>
          <a:p>
            <a:pPr marL="514350" indent="-514350">
              <a:lnSpc>
                <a:spcPct val="100000"/>
              </a:lnSpc>
              <a:spcBef>
                <a:spcPts val="1000"/>
              </a:spcBef>
              <a:buAutoNum type="arabicPeriod"/>
            </a:pPr>
            <a:r>
              <a:rPr lang="en-US" sz="3200" dirty="0">
                <a:solidFill>
                  <a:srgbClr val="00B050"/>
                </a:solidFill>
                <a:latin typeface="Segoe UI Light"/>
              </a:rPr>
              <a:t>Understand how HDInsight can be used to process data</a:t>
            </a:r>
          </a:p>
          <a:p>
            <a:pPr marL="514350" indent="-514350">
              <a:lnSpc>
                <a:spcPct val="100000"/>
              </a:lnSpc>
              <a:spcBef>
                <a:spcPts val="1000"/>
              </a:spcBef>
              <a:buAutoNum type="arabicPeriod"/>
            </a:pPr>
            <a:r>
              <a:rPr lang="en-US" sz="3200" dirty="0">
                <a:solidFill>
                  <a:srgbClr val="00B050"/>
                </a:solidFill>
                <a:latin typeface="Segoe UI Light"/>
              </a:rPr>
              <a:t>Understand the HIVE language and how it is used</a:t>
            </a:r>
          </a:p>
          <a:p>
            <a:pPr marL="514350" indent="-514350">
              <a:lnSpc>
                <a:spcPct val="100000"/>
              </a:lnSpc>
              <a:spcBef>
                <a:spcPts val="1000"/>
              </a:spcBef>
              <a:buAutoNum type="arabicPeriod"/>
            </a:pPr>
            <a:endParaRPr lang="en-US" sz="3200" dirty="0">
              <a:solidFill>
                <a:srgbClr val="00B050"/>
              </a:solidFill>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5400" dirty="0">
                <a:solidFill>
                  <a:srgbClr val="005AA1"/>
                </a:solidFill>
              </a:rPr>
              <a:t>Section</a:t>
            </a:r>
            <a:r>
              <a:rPr sz="5400" dirty="0">
                <a:solidFill>
                  <a:srgbClr val="005AA1"/>
                </a:solidFill>
              </a:rPr>
              <a:t> </a:t>
            </a:r>
            <a:r>
              <a:rPr lang="en-US" sz="5400" dirty="0">
                <a:solidFill>
                  <a:srgbClr val="005AA1"/>
                </a:solidFill>
              </a:rPr>
              <a:t>3</a:t>
            </a:r>
            <a:r>
              <a:rPr sz="5400" dirty="0">
                <a:solidFill>
                  <a:srgbClr val="005AA1"/>
                </a:solidFill>
              </a:rPr>
              <a:t> Learning Objectives</a:t>
            </a:r>
            <a:endParaRPr sz="4800" dirty="0">
              <a:solidFill>
                <a:srgbClr val="005AA1"/>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6772410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6050"/>
            <a:ext cx="11885613" cy="1179513"/>
          </a:xfrm>
        </p:spPr>
        <p:txBody>
          <a:bodyPr vert="horz" wrap="square" lIns="146304" tIns="91440" rIns="146304" bIns="91440" rtlCol="0" anchor="t">
            <a:noAutofit/>
          </a:bodyPr>
          <a:lstStyle/>
          <a:p>
            <a:pPr defTabSz="932742">
              <a:lnSpc>
                <a:spcPct val="90000"/>
              </a:lnSpc>
            </a:pPr>
            <a:r>
              <a:rPr lang="en-US" sz="5400" spc="-102" dirty="0">
                <a:ln w="3175">
                  <a:noFill/>
                </a:ln>
                <a:solidFill>
                  <a:schemeClr val="bg1"/>
                </a:solidFill>
                <a:ea typeface="+mn-ea"/>
                <a:cs typeface="Segoe UI" pitchFamily="34" charset="0"/>
              </a:rPr>
              <a:t>Azure Data Factory</a:t>
            </a:r>
          </a:p>
        </p:txBody>
      </p:sp>
      <p:sp>
        <p:nvSpPr>
          <p:cNvPr id="3" name="Rectangle 2"/>
          <p:cNvSpPr/>
          <p:nvPr/>
        </p:nvSpPr>
        <p:spPr>
          <a:xfrm>
            <a:off x="921427" y="2357717"/>
            <a:ext cx="10590297" cy="2636397"/>
          </a:xfrm>
          <a:prstGeom prst="rect">
            <a:avLst/>
          </a:prstGeom>
        </p:spPr>
        <p:txBody>
          <a:bodyPr wrap="square">
            <a:spAutoFit/>
          </a:bodyPr>
          <a:lstStyle/>
          <a:p>
            <a:pPr defTabSz="914224"/>
            <a:r>
              <a:rPr lang="en-US" sz="5399" kern="0" dirty="0">
                <a:solidFill>
                  <a:schemeClr val="bg1"/>
                </a:solidFill>
                <a:latin typeface="+mj-lt"/>
              </a:rPr>
              <a:t>Create, orchestrate, and manage data movement and enrichment through the cloud</a:t>
            </a:r>
          </a:p>
        </p:txBody>
      </p:sp>
      <p:pic>
        <p:nvPicPr>
          <p:cNvPr id="4" name="Picture 3"/>
          <p:cNvPicPr>
            <a:picLocks noChangeAspect="1"/>
          </p:cNvPicPr>
          <p:nvPr/>
        </p:nvPicPr>
        <p:blipFill>
          <a:blip r:embed="rId3"/>
          <a:stretch>
            <a:fillRect/>
          </a:stretch>
        </p:blipFill>
        <p:spPr>
          <a:xfrm>
            <a:off x="8226387" y="297435"/>
            <a:ext cx="3660330" cy="1730147"/>
          </a:xfrm>
          <a:prstGeom prst="rect">
            <a:avLst/>
          </a:prstGeom>
        </p:spPr>
      </p:pic>
    </p:spTree>
    <p:extLst>
      <p:ext uri="{BB962C8B-B14F-4D97-AF65-F5344CB8AC3E}">
        <p14:creationId xmlns:p14="http://schemas.microsoft.com/office/powerpoint/2010/main" val="119362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1129044"/>
          </a:xfrm>
          <a:prstGeom prst="rect">
            <a:avLst/>
          </a:prstGeom>
        </p:spPr>
        <p:txBody>
          <a:bodyPr vert="horz" lIns="186521" tIns="46630" rIns="186521" bIns="46630" rtlCol="0" anchor="t">
            <a:noAutofit/>
          </a:bodyPr>
          <a:lstStyle>
            <a:lvl1pPr defTabSz="896157">
              <a:spcBef>
                <a:spcPct val="0"/>
              </a:spcBef>
              <a:buNone/>
              <a:defRPr sz="4705">
                <a:gradFill>
                  <a:gsLst>
                    <a:gs pos="0">
                      <a:schemeClr val="tx1"/>
                    </a:gs>
                    <a:gs pos="100000">
                      <a:schemeClr val="tx1"/>
                    </a:gs>
                  </a:gsLst>
                  <a:lin ang="5400000" scaled="0"/>
                </a:gradFill>
                <a:latin typeface="+mj-lt"/>
                <a:ea typeface="+mj-ea"/>
                <a:cs typeface="+mj-cs"/>
              </a:defRPr>
            </a:lvl1pPr>
          </a:lstStyle>
          <a:p>
            <a:pPr defTabSz="913991"/>
            <a:r>
              <a:rPr lang="en-US" sz="4799" kern="0" dirty="0">
                <a:solidFill>
                  <a:srgbClr val="00B0F0"/>
                </a:solidFill>
              </a:rPr>
              <a:t>ADF Components</a:t>
            </a:r>
          </a:p>
        </p:txBody>
      </p:sp>
      <p:pic>
        <p:nvPicPr>
          <p:cNvPr id="3" name="Picture 2"/>
          <p:cNvPicPr>
            <a:picLocks noChangeAspect="1"/>
          </p:cNvPicPr>
          <p:nvPr/>
        </p:nvPicPr>
        <p:blipFill>
          <a:blip r:embed="rId3"/>
          <a:stretch>
            <a:fillRect/>
          </a:stretch>
        </p:blipFill>
        <p:spPr>
          <a:xfrm>
            <a:off x="976917" y="1990311"/>
            <a:ext cx="10745076" cy="3294525"/>
          </a:xfrm>
          <a:prstGeom prst="rect">
            <a:avLst/>
          </a:prstGeom>
        </p:spPr>
      </p:pic>
    </p:spTree>
    <p:extLst>
      <p:ext uri="{BB962C8B-B14F-4D97-AF65-F5344CB8AC3E}">
        <p14:creationId xmlns:p14="http://schemas.microsoft.com/office/powerpoint/2010/main" val="75394326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205233"/>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ADF Logical Flow</a:t>
            </a:r>
          </a:p>
        </p:txBody>
      </p:sp>
      <p:pic>
        <p:nvPicPr>
          <p:cNvPr id="4" name="Picture 3"/>
          <p:cNvPicPr>
            <a:picLocks noChangeAspect="1"/>
          </p:cNvPicPr>
          <p:nvPr/>
        </p:nvPicPr>
        <p:blipFill>
          <a:blip r:embed="rId3"/>
          <a:stretch>
            <a:fillRect/>
          </a:stretch>
        </p:blipFill>
        <p:spPr>
          <a:xfrm>
            <a:off x="584632" y="1607329"/>
            <a:ext cx="11499669" cy="3658468"/>
          </a:xfrm>
          <a:prstGeom prst="rect">
            <a:avLst/>
          </a:prstGeom>
        </p:spPr>
      </p:pic>
    </p:spTree>
    <p:extLst>
      <p:ext uri="{BB962C8B-B14F-4D97-AF65-F5344CB8AC3E}">
        <p14:creationId xmlns:p14="http://schemas.microsoft.com/office/powerpoint/2010/main" val="298996931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205233"/>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5400" kern="0" dirty="0"/>
              <a:t>ADF Process</a:t>
            </a:r>
          </a:p>
        </p:txBody>
      </p:sp>
      <p:sp>
        <p:nvSpPr>
          <p:cNvPr id="5" name="Rectangle 4"/>
          <p:cNvSpPr/>
          <p:nvPr/>
        </p:nvSpPr>
        <p:spPr>
          <a:xfrm>
            <a:off x="524049" y="1403715"/>
            <a:ext cx="11560252" cy="5016758"/>
          </a:xfrm>
          <a:prstGeom prst="rect">
            <a:avLst/>
          </a:prstGeom>
        </p:spPr>
        <p:txBody>
          <a:bodyPr wrap="square">
            <a:spAutoFit/>
          </a:bodyPr>
          <a:lstStyle/>
          <a:p>
            <a:pPr marL="514251" indent="-514251" defTabSz="914224">
              <a:buFont typeface="+mj-lt"/>
              <a:buAutoNum type="arabicPeriod"/>
              <a:defRPr/>
            </a:pPr>
            <a:r>
              <a:rPr lang="en-US" sz="4000" kern="0" dirty="0">
                <a:solidFill>
                  <a:srgbClr val="C00000"/>
                </a:solidFill>
                <a:latin typeface="Segoe UI Light"/>
              </a:rPr>
              <a:t>Define Architecture</a:t>
            </a:r>
            <a:r>
              <a:rPr lang="en-US" sz="4000" kern="0" dirty="0">
                <a:solidFill>
                  <a:sysClr val="windowText" lastClr="000000"/>
                </a:solidFill>
                <a:latin typeface="Segoe UI Light"/>
              </a:rPr>
              <a:t>: Set up objectives and flow</a:t>
            </a:r>
          </a:p>
          <a:p>
            <a:pPr marL="514251" indent="-514251" defTabSz="914224">
              <a:buFont typeface="+mj-lt"/>
              <a:buAutoNum type="arabicPeriod"/>
              <a:defRPr/>
            </a:pPr>
            <a:r>
              <a:rPr lang="en-US" sz="4000" kern="0" dirty="0">
                <a:solidFill>
                  <a:srgbClr val="C00000"/>
                </a:solidFill>
                <a:latin typeface="Segoe UI Light"/>
              </a:rPr>
              <a:t>Create the Data Factory</a:t>
            </a:r>
            <a:r>
              <a:rPr lang="en-US" sz="4000" kern="0" dirty="0">
                <a:solidFill>
                  <a:sysClr val="windowText" lastClr="000000"/>
                </a:solidFill>
                <a:latin typeface="Segoe UI Light"/>
              </a:rPr>
              <a:t>: Portal, PowerShell, VS</a:t>
            </a:r>
          </a:p>
          <a:p>
            <a:pPr marL="514251" indent="-514251" defTabSz="914224">
              <a:buFont typeface="+mj-lt"/>
              <a:buAutoNum type="arabicPeriod"/>
              <a:defRPr/>
            </a:pPr>
            <a:r>
              <a:rPr lang="en-US" sz="4000" kern="0" dirty="0">
                <a:solidFill>
                  <a:srgbClr val="C00000"/>
                </a:solidFill>
                <a:latin typeface="Segoe UI Light"/>
              </a:rPr>
              <a:t>Create Linked Services</a:t>
            </a:r>
            <a:r>
              <a:rPr lang="en-US" sz="4000" kern="0" dirty="0">
                <a:solidFill>
                  <a:sysClr val="windowText" lastClr="000000"/>
                </a:solidFill>
                <a:latin typeface="Segoe UI Light"/>
              </a:rPr>
              <a:t>: Connections to Data and Services</a:t>
            </a:r>
          </a:p>
          <a:p>
            <a:pPr marL="514251" indent="-514251" defTabSz="914224">
              <a:buFont typeface="+mj-lt"/>
              <a:buAutoNum type="arabicPeriod"/>
              <a:defRPr/>
            </a:pPr>
            <a:r>
              <a:rPr lang="en-US" sz="4000" kern="0" dirty="0">
                <a:solidFill>
                  <a:srgbClr val="C00000"/>
                </a:solidFill>
                <a:latin typeface="Segoe UI Light"/>
              </a:rPr>
              <a:t>Create Datasets</a:t>
            </a:r>
            <a:r>
              <a:rPr lang="en-US" sz="4000" kern="0" dirty="0">
                <a:solidFill>
                  <a:sysClr val="windowText" lastClr="000000"/>
                </a:solidFill>
                <a:latin typeface="Segoe UI Light"/>
              </a:rPr>
              <a:t>: Input and Output</a:t>
            </a:r>
            <a:r>
              <a:rPr lang="en-US" sz="4000" kern="0" dirty="0">
                <a:solidFill>
                  <a:srgbClr val="C00000"/>
                </a:solidFill>
                <a:latin typeface="Segoe UI Light"/>
              </a:rPr>
              <a:t> </a:t>
            </a:r>
          </a:p>
          <a:p>
            <a:pPr marL="514251" indent="-514251" defTabSz="914224">
              <a:buFont typeface="+mj-lt"/>
              <a:buAutoNum type="arabicPeriod"/>
              <a:defRPr/>
            </a:pPr>
            <a:r>
              <a:rPr lang="en-US" sz="4000" kern="0" dirty="0">
                <a:solidFill>
                  <a:srgbClr val="C00000"/>
                </a:solidFill>
                <a:latin typeface="Segoe UI Light"/>
              </a:rPr>
              <a:t>Create Pipeline</a:t>
            </a:r>
            <a:r>
              <a:rPr lang="en-US" sz="4000" kern="0" dirty="0">
                <a:solidFill>
                  <a:sysClr val="windowText" lastClr="000000"/>
                </a:solidFill>
                <a:latin typeface="Segoe UI Light"/>
              </a:rPr>
              <a:t>: Define Activities</a:t>
            </a:r>
            <a:r>
              <a:rPr lang="en-US" sz="4000" kern="0" dirty="0">
                <a:solidFill>
                  <a:srgbClr val="C00000"/>
                </a:solidFill>
                <a:latin typeface="Segoe UI Light"/>
              </a:rPr>
              <a:t> </a:t>
            </a:r>
          </a:p>
          <a:p>
            <a:pPr marL="514251" indent="-514251" defTabSz="914224">
              <a:buFont typeface="+mj-lt"/>
              <a:buAutoNum type="arabicPeriod"/>
              <a:defRPr/>
            </a:pPr>
            <a:r>
              <a:rPr lang="en-US" sz="4000" kern="0" dirty="0">
                <a:solidFill>
                  <a:srgbClr val="C00000"/>
                </a:solidFill>
                <a:latin typeface="Segoe UI Light"/>
              </a:rPr>
              <a:t>Monitor and Manage</a:t>
            </a:r>
            <a:r>
              <a:rPr lang="en-US" sz="4000" kern="0" dirty="0">
                <a:solidFill>
                  <a:sysClr val="windowText" lastClr="000000"/>
                </a:solidFill>
                <a:latin typeface="Segoe UI Light"/>
              </a:rPr>
              <a:t>: Portal or PowerShell, Alerts and Metrics</a:t>
            </a:r>
          </a:p>
        </p:txBody>
      </p:sp>
    </p:spTree>
    <p:extLst>
      <p:ext uri="{BB962C8B-B14F-4D97-AF65-F5344CB8AC3E}">
        <p14:creationId xmlns:p14="http://schemas.microsoft.com/office/powerpoint/2010/main" val="29824207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4924425" cy="969963"/>
          </a:xfrm>
        </p:spPr>
        <p:txBody>
          <a:bodyPr vert="horz" lIns="186521" tIns="46630" rIns="186521" bIns="46630" rtlCol="0" anchor="t">
            <a:noAutofit/>
          </a:bodyPr>
          <a:lstStyle/>
          <a:p>
            <a:r>
              <a:rPr lang="en-US" dirty="0">
                <a:solidFill>
                  <a:schemeClr val="bg1"/>
                </a:solidFill>
              </a:rPr>
              <a:t>1. Design Process</a:t>
            </a:r>
          </a:p>
        </p:txBody>
      </p:sp>
      <p:sp>
        <p:nvSpPr>
          <p:cNvPr id="3" name="Title 1"/>
          <p:cNvSpPr txBox="1">
            <a:spLocks/>
          </p:cNvSpPr>
          <p:nvPr/>
        </p:nvSpPr>
        <p:spPr>
          <a:xfrm>
            <a:off x="891977" y="2163877"/>
            <a:ext cx="10337431" cy="25703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dirty="0">
                <a:solidFill>
                  <a:schemeClr val="bg1"/>
                </a:solidFill>
              </a:rPr>
              <a:t>Define data sources, processing requirements, and output – also management and monitoring</a:t>
            </a:r>
          </a:p>
        </p:txBody>
      </p:sp>
    </p:spTree>
    <p:extLst>
      <p:ext uri="{BB962C8B-B14F-4D97-AF65-F5344CB8AC3E}">
        <p14:creationId xmlns:p14="http://schemas.microsoft.com/office/powerpoint/2010/main" val="347819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08693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Example - Churn</a:t>
            </a:r>
          </a:p>
        </p:txBody>
      </p:sp>
      <p:sp>
        <p:nvSpPr>
          <p:cNvPr id="112" name="Rectangle 111"/>
          <p:cNvSpPr/>
          <p:nvPr/>
        </p:nvSpPr>
        <p:spPr bwMode="auto">
          <a:xfrm>
            <a:off x="2713534" y="5221396"/>
            <a:ext cx="6857027" cy="1240448"/>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14" name="TextBox 113"/>
          <p:cNvSpPr txBox="1"/>
          <p:nvPr/>
        </p:nvSpPr>
        <p:spPr>
          <a:xfrm>
            <a:off x="3065234" y="6093766"/>
            <a:ext cx="2241153" cy="499037"/>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Azure Blob Storage</a:t>
            </a:r>
          </a:p>
        </p:txBody>
      </p:sp>
      <p:pic>
        <p:nvPicPr>
          <p:cNvPr id="113" name="Picture 1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9724" y="6045332"/>
            <a:ext cx="416513" cy="416513"/>
          </a:xfrm>
          <a:prstGeom prst="rect">
            <a:avLst/>
          </a:prstGeom>
        </p:spPr>
      </p:pic>
      <p:sp>
        <p:nvSpPr>
          <p:cNvPr id="115" name="Rectangle 114"/>
          <p:cNvSpPr/>
          <p:nvPr/>
        </p:nvSpPr>
        <p:spPr bwMode="auto">
          <a:xfrm>
            <a:off x="2713535" y="3746084"/>
            <a:ext cx="1676162" cy="1766529"/>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16" name="Rectangle 115"/>
          <p:cNvSpPr/>
          <p:nvPr/>
        </p:nvSpPr>
        <p:spPr>
          <a:xfrm>
            <a:off x="2789724" y="4027900"/>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3" kern="0" dirty="0">
              <a:solidFill>
                <a:prstClr val="black"/>
              </a:solidFill>
              <a:latin typeface="Segoe UI"/>
            </a:endParaRPr>
          </a:p>
        </p:txBody>
      </p:sp>
      <p:sp>
        <p:nvSpPr>
          <p:cNvPr id="117" name="Rectangle 116"/>
          <p:cNvSpPr/>
          <p:nvPr/>
        </p:nvSpPr>
        <p:spPr>
          <a:xfrm>
            <a:off x="2859794" y="4102549"/>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3" kern="0" dirty="0">
              <a:solidFill>
                <a:prstClr val="black"/>
              </a:solidFill>
              <a:latin typeface="Segoe UI"/>
            </a:endParaRPr>
          </a:p>
        </p:txBody>
      </p:sp>
      <p:sp>
        <p:nvSpPr>
          <p:cNvPr id="118" name="Rectangle 117"/>
          <p:cNvSpPr/>
          <p:nvPr/>
        </p:nvSpPr>
        <p:spPr>
          <a:xfrm>
            <a:off x="2935044" y="4178190"/>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Call Log Files</a:t>
            </a:r>
          </a:p>
        </p:txBody>
      </p:sp>
      <p:sp>
        <p:nvSpPr>
          <p:cNvPr id="119" name="Rectangle 118"/>
          <p:cNvSpPr/>
          <p:nvPr/>
        </p:nvSpPr>
        <p:spPr>
          <a:xfrm>
            <a:off x="2835483" y="4762721"/>
            <a:ext cx="145613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Table</a:t>
            </a:r>
          </a:p>
        </p:txBody>
      </p:sp>
      <p:cxnSp>
        <p:nvCxnSpPr>
          <p:cNvPr id="120" name="Elbow Connector 119"/>
          <p:cNvCxnSpPr>
            <a:endCxn id="119" idx="1"/>
          </p:cNvCxnSpPr>
          <p:nvPr/>
        </p:nvCxnSpPr>
        <p:spPr>
          <a:xfrm flipV="1">
            <a:off x="1878825" y="4953964"/>
            <a:ext cx="956658" cy="383346"/>
          </a:xfrm>
          <a:prstGeom prst="bentConnector3">
            <a:avLst/>
          </a:prstGeom>
          <a:noFill/>
          <a:ln w="9525" cap="flat" cmpd="sng" algn="ctr">
            <a:solidFill>
              <a:srgbClr val="505050"/>
            </a:solidFill>
            <a:prstDash val="dash"/>
            <a:headEnd type="none"/>
            <a:tailEnd type="triangle"/>
          </a:ln>
          <a:effectLst/>
        </p:spPr>
      </p:cxnSp>
      <p:cxnSp>
        <p:nvCxnSpPr>
          <p:cNvPr id="121" name="Straight Connector 120"/>
          <p:cNvCxnSpPr/>
          <p:nvPr/>
        </p:nvCxnSpPr>
        <p:spPr>
          <a:xfrm flipV="1">
            <a:off x="1722084" y="4293793"/>
            <a:ext cx="976085" cy="7769"/>
          </a:xfrm>
          <a:prstGeom prst="line">
            <a:avLst/>
          </a:prstGeom>
          <a:noFill/>
          <a:ln w="9525" cap="flat" cmpd="sng" algn="ctr">
            <a:solidFill>
              <a:srgbClr val="505050"/>
            </a:solidFill>
            <a:prstDash val="dash"/>
            <a:headEnd type="none"/>
            <a:tailEnd type="triangle"/>
          </a:ln>
          <a:effectLst/>
        </p:spPr>
      </p:cxnSp>
      <p:sp>
        <p:nvSpPr>
          <p:cNvPr id="124" name="Rectangle 123"/>
          <p:cNvSpPr/>
          <p:nvPr/>
        </p:nvSpPr>
        <p:spPr bwMode="auto">
          <a:xfrm>
            <a:off x="403180" y="4992829"/>
            <a:ext cx="1781494" cy="1245625"/>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25" name="TextBox 124"/>
          <p:cNvSpPr txBox="1"/>
          <p:nvPr/>
        </p:nvSpPr>
        <p:spPr>
          <a:xfrm>
            <a:off x="431758" y="5444171"/>
            <a:ext cx="1795361" cy="783148"/>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On Premises </a:t>
            </a:r>
          </a:p>
          <a:p>
            <a:pPr defTabSz="914224">
              <a:lnSpc>
                <a:spcPct val="90000"/>
              </a:lnSpc>
              <a:spcAft>
                <a:spcPts val="612"/>
              </a:spcAft>
              <a:defRPr/>
            </a:pPr>
            <a:r>
              <a:rPr lang="en-US" sz="1428" kern="0" dirty="0">
                <a:gradFill>
                  <a:gsLst>
                    <a:gs pos="2917">
                      <a:srgbClr val="505050"/>
                    </a:gs>
                    <a:gs pos="30000">
                      <a:srgbClr val="505050"/>
                    </a:gs>
                  </a:gsLst>
                  <a:lin ang="5400000" scaled="0"/>
                </a:gradFill>
              </a:rPr>
              <a:t>Data Mart</a:t>
            </a:r>
          </a:p>
        </p:txBody>
      </p:sp>
      <p:sp>
        <p:nvSpPr>
          <p:cNvPr id="126" name="Rectangle 125"/>
          <p:cNvSpPr/>
          <p:nvPr/>
        </p:nvSpPr>
        <p:spPr>
          <a:xfrm>
            <a:off x="599049" y="4132652"/>
            <a:ext cx="1092808"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Call Log Files</a:t>
            </a:r>
          </a:p>
        </p:txBody>
      </p:sp>
      <p:grpSp>
        <p:nvGrpSpPr>
          <p:cNvPr id="127" name="Group 126"/>
          <p:cNvGrpSpPr/>
          <p:nvPr/>
        </p:nvGrpSpPr>
        <p:grpSpPr>
          <a:xfrm>
            <a:off x="381944" y="3681301"/>
            <a:ext cx="313999" cy="761892"/>
            <a:chOff x="646394" y="1973262"/>
            <a:chExt cx="434136" cy="969472"/>
          </a:xfrm>
        </p:grpSpPr>
        <p:sp>
          <p:nvSpPr>
            <p:cNvPr id="129" name="Flowchart: Connector 128"/>
            <p:cNvSpPr/>
            <p:nvPr/>
          </p:nvSpPr>
          <p:spPr bwMode="auto">
            <a:xfrm>
              <a:off x="722593" y="2333134"/>
              <a:ext cx="195122" cy="195122"/>
            </a:xfrm>
            <a:prstGeom prst="flowChartConnector">
              <a:avLst/>
            </a:prstGeom>
            <a:solidFill>
              <a:srgbClr val="FFFFFF">
                <a:lumMod val="50000"/>
              </a:srgbClr>
            </a:solidFill>
            <a:ln w="9525" cap="flat" cmpd="sng" algn="ctr">
              <a:no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0" name="Straight Connector 129"/>
            <p:cNvCxnSpPr>
              <a:stCxn id="129" idx="3"/>
            </p:cNvCxnSpPr>
            <p:nvPr/>
          </p:nvCxnSpPr>
          <p:spPr>
            <a:xfrm flipH="1">
              <a:off x="646394" y="2499681"/>
              <a:ext cx="104774" cy="443053"/>
            </a:xfrm>
            <a:prstGeom prst="line">
              <a:avLst/>
            </a:prstGeom>
            <a:noFill/>
            <a:ln w="38100" cap="flat" cmpd="sng" algn="ctr">
              <a:solidFill>
                <a:srgbClr val="FFFFFF">
                  <a:lumMod val="65000"/>
                </a:srgbClr>
              </a:solidFill>
              <a:prstDash val="solid"/>
              <a:headEnd type="none"/>
              <a:tailEnd type="none"/>
            </a:ln>
            <a:effectLst/>
          </p:spPr>
        </p:cxnSp>
        <p:cxnSp>
          <p:nvCxnSpPr>
            <p:cNvPr id="131" name="Straight Connector 130"/>
            <p:cNvCxnSpPr/>
            <p:nvPr/>
          </p:nvCxnSpPr>
          <p:spPr>
            <a:xfrm>
              <a:off x="884237" y="2494778"/>
              <a:ext cx="109678" cy="414478"/>
            </a:xfrm>
            <a:prstGeom prst="line">
              <a:avLst/>
            </a:prstGeom>
            <a:noFill/>
            <a:ln w="38100" cap="flat" cmpd="sng" algn="ctr">
              <a:solidFill>
                <a:srgbClr val="FFFFFF">
                  <a:lumMod val="65000"/>
                </a:srgbClr>
              </a:solidFill>
              <a:prstDash val="solid"/>
              <a:headEnd type="none"/>
              <a:tailEnd type="none"/>
            </a:ln>
            <a:effectLst/>
          </p:spPr>
        </p:cxnSp>
        <p:cxnSp>
          <p:nvCxnSpPr>
            <p:cNvPr id="132" name="Straight Connector 131"/>
            <p:cNvCxnSpPr/>
            <p:nvPr/>
          </p:nvCxnSpPr>
          <p:spPr>
            <a:xfrm>
              <a:off x="722593" y="26806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3" name="Straight Connector 132"/>
            <p:cNvCxnSpPr/>
            <p:nvPr/>
          </p:nvCxnSpPr>
          <p:spPr>
            <a:xfrm>
              <a:off x="722593" y="26044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4" name="Straight Connector 133"/>
            <p:cNvCxnSpPr/>
            <p:nvPr/>
          </p:nvCxnSpPr>
          <p:spPr>
            <a:xfrm flipV="1">
              <a:off x="884237" y="2071056"/>
              <a:ext cx="33478" cy="152400"/>
            </a:xfrm>
            <a:prstGeom prst="line">
              <a:avLst/>
            </a:prstGeom>
            <a:noFill/>
            <a:ln w="9525" cap="flat" cmpd="sng" algn="ctr">
              <a:solidFill>
                <a:srgbClr val="505050"/>
              </a:solidFill>
              <a:prstDash val="solid"/>
              <a:headEnd type="none"/>
              <a:tailEnd type="none"/>
            </a:ln>
            <a:effectLst/>
          </p:spPr>
        </p:cxnSp>
        <p:cxnSp>
          <p:nvCxnSpPr>
            <p:cNvPr id="135" name="Straight Connector 134"/>
            <p:cNvCxnSpPr/>
            <p:nvPr/>
          </p:nvCxnSpPr>
          <p:spPr>
            <a:xfrm flipV="1">
              <a:off x="993915" y="1973262"/>
              <a:ext cx="33478" cy="152400"/>
            </a:xfrm>
            <a:prstGeom prst="line">
              <a:avLst/>
            </a:prstGeom>
            <a:noFill/>
            <a:ln w="9525" cap="flat" cmpd="sng" algn="ctr">
              <a:solidFill>
                <a:srgbClr val="505050"/>
              </a:solidFill>
              <a:prstDash val="solid"/>
              <a:headEnd type="none"/>
              <a:tailEnd type="none"/>
            </a:ln>
            <a:effectLst/>
          </p:spPr>
        </p:cxnSp>
        <p:cxnSp>
          <p:nvCxnSpPr>
            <p:cNvPr id="136" name="Straight Connector 135"/>
            <p:cNvCxnSpPr/>
            <p:nvPr/>
          </p:nvCxnSpPr>
          <p:spPr>
            <a:xfrm flipH="1" flipV="1">
              <a:off x="917715" y="2071056"/>
              <a:ext cx="92939" cy="54606"/>
            </a:xfrm>
            <a:prstGeom prst="line">
              <a:avLst/>
            </a:prstGeom>
            <a:noFill/>
            <a:ln w="9525" cap="flat" cmpd="sng" algn="ctr">
              <a:solidFill>
                <a:srgbClr val="505050"/>
              </a:solidFill>
              <a:prstDash val="solid"/>
              <a:headEnd type="none"/>
              <a:tailEnd type="none"/>
            </a:ln>
            <a:effectLst/>
          </p:spPr>
        </p:cxnSp>
        <p:cxnSp>
          <p:nvCxnSpPr>
            <p:cNvPr id="137" name="Straight Connector 136"/>
            <p:cNvCxnSpPr/>
            <p:nvPr/>
          </p:nvCxnSpPr>
          <p:spPr>
            <a:xfrm flipV="1">
              <a:off x="937374" y="2173381"/>
              <a:ext cx="33478" cy="152400"/>
            </a:xfrm>
            <a:prstGeom prst="line">
              <a:avLst/>
            </a:prstGeom>
            <a:noFill/>
            <a:ln w="9525" cap="flat" cmpd="sng" algn="ctr">
              <a:solidFill>
                <a:srgbClr val="505050"/>
              </a:solidFill>
              <a:prstDash val="solid"/>
              <a:headEnd type="none"/>
              <a:tailEnd type="none"/>
            </a:ln>
            <a:effectLst/>
          </p:spPr>
        </p:cxnSp>
        <p:cxnSp>
          <p:nvCxnSpPr>
            <p:cNvPr id="138" name="Straight Connector 137"/>
            <p:cNvCxnSpPr/>
            <p:nvPr/>
          </p:nvCxnSpPr>
          <p:spPr>
            <a:xfrm flipV="1">
              <a:off x="1047052" y="2075587"/>
              <a:ext cx="33478" cy="152400"/>
            </a:xfrm>
            <a:prstGeom prst="line">
              <a:avLst/>
            </a:prstGeom>
            <a:noFill/>
            <a:ln w="9525" cap="flat" cmpd="sng" algn="ctr">
              <a:solidFill>
                <a:srgbClr val="505050"/>
              </a:solidFill>
              <a:prstDash val="solid"/>
              <a:headEnd type="none"/>
              <a:tailEnd type="none"/>
            </a:ln>
            <a:effectLst/>
          </p:spPr>
        </p:cxnSp>
        <p:cxnSp>
          <p:nvCxnSpPr>
            <p:cNvPr id="139" name="Straight Connector 138"/>
            <p:cNvCxnSpPr/>
            <p:nvPr/>
          </p:nvCxnSpPr>
          <p:spPr>
            <a:xfrm flipH="1" flipV="1">
              <a:off x="970852" y="2173381"/>
              <a:ext cx="92939" cy="54606"/>
            </a:xfrm>
            <a:prstGeom prst="line">
              <a:avLst/>
            </a:prstGeom>
            <a:noFill/>
            <a:ln w="9525" cap="flat" cmpd="sng" algn="ctr">
              <a:solidFill>
                <a:srgbClr val="505050"/>
              </a:solidFill>
              <a:prstDash val="solid"/>
              <a:headEnd type="none"/>
              <a:tailEnd type="none"/>
            </a:ln>
            <a:effectLst/>
          </p:spPr>
        </p:cxnSp>
      </p:grpSp>
      <p:sp>
        <p:nvSpPr>
          <p:cNvPr id="128" name="Rectangle 127"/>
          <p:cNvSpPr/>
          <p:nvPr/>
        </p:nvSpPr>
        <p:spPr>
          <a:xfrm>
            <a:off x="578599" y="5123112"/>
            <a:ext cx="1301318"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Table</a:t>
            </a:r>
          </a:p>
        </p:txBody>
      </p:sp>
      <p:sp>
        <p:nvSpPr>
          <p:cNvPr id="141" name="Rectangle 140"/>
          <p:cNvSpPr/>
          <p:nvPr/>
        </p:nvSpPr>
        <p:spPr bwMode="auto">
          <a:xfrm>
            <a:off x="9741795" y="5221396"/>
            <a:ext cx="2081788" cy="1240448"/>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42" name="TextBox 141"/>
          <p:cNvSpPr txBox="1"/>
          <p:nvPr/>
        </p:nvSpPr>
        <p:spPr>
          <a:xfrm>
            <a:off x="10119247" y="6093765"/>
            <a:ext cx="1203667" cy="499037"/>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Azure DB</a:t>
            </a:r>
          </a:p>
        </p:txBody>
      </p:sp>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3374" y="6059477"/>
            <a:ext cx="388647" cy="388647"/>
          </a:xfrm>
          <a:prstGeom prst="rect">
            <a:avLst/>
          </a:prstGeom>
        </p:spPr>
      </p:pic>
      <p:cxnSp>
        <p:nvCxnSpPr>
          <p:cNvPr id="144" name="Straight Connector 143"/>
          <p:cNvCxnSpPr/>
          <p:nvPr/>
        </p:nvCxnSpPr>
        <p:spPr>
          <a:xfrm>
            <a:off x="9761291" y="4789195"/>
            <a:ext cx="547895" cy="85405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5" name="Rectangle 144"/>
          <p:cNvSpPr/>
          <p:nvPr/>
        </p:nvSpPr>
        <p:spPr>
          <a:xfrm>
            <a:off x="10338148" y="5419338"/>
            <a:ext cx="1060955" cy="589809"/>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Churn Table</a:t>
            </a:r>
          </a:p>
        </p:txBody>
      </p:sp>
      <p:sp>
        <p:nvSpPr>
          <p:cNvPr id="146" name="Rounded Rectangle 145"/>
          <p:cNvSpPr/>
          <p:nvPr/>
        </p:nvSpPr>
        <p:spPr bwMode="auto">
          <a:xfrm>
            <a:off x="10484831" y="4005510"/>
            <a:ext cx="1405177" cy="758750"/>
          </a:xfrm>
          <a:prstGeom prst="roundRect">
            <a:avLst/>
          </a:prstGeom>
          <a:no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TextBox 146"/>
          <p:cNvSpPr txBox="1"/>
          <p:nvPr/>
        </p:nvSpPr>
        <p:spPr>
          <a:xfrm>
            <a:off x="10802915" y="4148281"/>
            <a:ext cx="1281387" cy="690680"/>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Act (Visualize)</a:t>
            </a:r>
          </a:p>
        </p:txBody>
      </p:sp>
      <p:pic>
        <p:nvPicPr>
          <p:cNvPr id="148" name="Picture 147"/>
          <p:cNvPicPr>
            <a:picLocks noChangeAspect="1"/>
          </p:cNvPicPr>
          <p:nvPr/>
        </p:nvPicPr>
        <p:blipFill>
          <a:blip r:embed="rId5"/>
          <a:stretch>
            <a:fillRect/>
          </a:stretch>
        </p:blipFill>
        <p:spPr>
          <a:xfrm>
            <a:off x="10566625" y="4225785"/>
            <a:ext cx="307448" cy="269544"/>
          </a:xfrm>
          <a:prstGeom prst="rect">
            <a:avLst/>
          </a:prstGeom>
        </p:spPr>
      </p:pic>
      <p:cxnSp>
        <p:nvCxnSpPr>
          <p:cNvPr id="149" name="Straight Arrow Connector 148"/>
          <p:cNvCxnSpPr/>
          <p:nvPr/>
        </p:nvCxnSpPr>
        <p:spPr>
          <a:xfrm flipV="1">
            <a:off x="10912367" y="4821267"/>
            <a:ext cx="0" cy="53348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1" name="Rectangle 160"/>
          <p:cNvSpPr/>
          <p:nvPr/>
        </p:nvSpPr>
        <p:spPr bwMode="auto">
          <a:xfrm>
            <a:off x="4532828" y="3746084"/>
            <a:ext cx="5805320" cy="1267580"/>
          </a:xfrm>
          <a:prstGeom prst="rect">
            <a:avLst/>
          </a:prstGeom>
          <a:noFill/>
          <a:ln w="25400" cap="flat" cmpd="sng" algn="ctr">
            <a:solidFill>
              <a:srgbClr val="0078D7">
                <a:lumMod val="75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TextBox 192"/>
          <p:cNvSpPr txBox="1"/>
          <p:nvPr/>
        </p:nvSpPr>
        <p:spPr>
          <a:xfrm>
            <a:off x="427859" y="1486753"/>
            <a:ext cx="11400948" cy="882424"/>
          </a:xfrm>
          <a:prstGeom prst="rect">
            <a:avLst/>
          </a:prstGeom>
        </p:spPr>
        <p:style>
          <a:lnRef idx="2">
            <a:schemeClr val="accent4"/>
          </a:lnRef>
          <a:fillRef idx="1">
            <a:schemeClr val="lt1"/>
          </a:fillRef>
          <a:effectRef idx="0">
            <a:schemeClr val="accent4"/>
          </a:effectRef>
          <a:fontRef idx="minor">
            <a:schemeClr val="dk1"/>
          </a:fontRef>
        </p:style>
        <p:txBody>
          <a:bodyPr wrap="square" lIns="182854" tIns="146283" rIns="182854" bIns="146283" rtlCol="0">
            <a:spAutoFit/>
          </a:bodyPr>
          <a:lstStyle/>
          <a:p>
            <a:pPr defTabSz="914224">
              <a:lnSpc>
                <a:spcPct val="90000"/>
              </a:lnSpc>
              <a:spcAft>
                <a:spcPts val="600"/>
              </a:spcAft>
              <a:defRPr/>
            </a:pPr>
            <a:r>
              <a:rPr lang="en-US" kern="0" dirty="0">
                <a:solidFill>
                  <a:schemeClr val="accent4">
                    <a:lumMod val="75000"/>
                  </a:schemeClr>
                </a:solidFill>
              </a:rPr>
              <a:t>Azure Data </a:t>
            </a:r>
          </a:p>
          <a:p>
            <a:pPr defTabSz="914224">
              <a:lnSpc>
                <a:spcPct val="90000"/>
              </a:lnSpc>
              <a:spcAft>
                <a:spcPts val="600"/>
              </a:spcAft>
              <a:defRPr/>
            </a:pPr>
            <a:r>
              <a:rPr lang="en-US" kern="0" dirty="0">
                <a:solidFill>
                  <a:schemeClr val="accent4">
                    <a:lumMod val="75000"/>
                  </a:schemeClr>
                </a:solidFill>
              </a:rPr>
              <a:t>Factory:</a:t>
            </a:r>
          </a:p>
        </p:txBody>
      </p:sp>
      <p:sp>
        <p:nvSpPr>
          <p:cNvPr id="154" name="TextBox 153"/>
          <p:cNvSpPr txBox="1"/>
          <p:nvPr/>
        </p:nvSpPr>
        <p:spPr>
          <a:xfrm>
            <a:off x="5209222" y="1544718"/>
            <a:ext cx="2790927" cy="647426"/>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Activity</a:t>
            </a:r>
            <a:r>
              <a:rPr lang="en-US" sz="1599" kern="0" dirty="0">
                <a:gradFill>
                  <a:gsLst>
                    <a:gs pos="2917">
                      <a:srgbClr val="505050"/>
                    </a:gs>
                    <a:gs pos="30000">
                      <a:srgbClr val="505050"/>
                    </a:gs>
                  </a:gsLst>
                  <a:lin ang="5400000" scaled="0"/>
                </a:gradFill>
              </a:rPr>
              <a:t>: a processing step </a:t>
            </a:r>
          </a:p>
          <a:p>
            <a:pPr defTabSz="914224">
              <a:lnSpc>
                <a:spcPct val="90000"/>
              </a:lnSpc>
              <a:defRPr/>
            </a:pPr>
            <a:r>
              <a:rPr lang="en-US" sz="900" kern="0" dirty="0">
                <a:gradFill>
                  <a:gsLst>
                    <a:gs pos="2917">
                      <a:srgbClr val="505050"/>
                    </a:gs>
                    <a:gs pos="30000">
                      <a:srgbClr val="505050"/>
                    </a:gs>
                  </a:gsLst>
                  <a:lin ang="5400000" scaled="0"/>
                </a:gradFill>
              </a:rPr>
              <a:t>(Hadoop job, custom code, ML model, etc)</a:t>
            </a:r>
          </a:p>
        </p:txBody>
      </p:sp>
      <p:pic>
        <p:nvPicPr>
          <p:cNvPr id="158" name="Picture 157"/>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28756" y="1667138"/>
            <a:ext cx="416513" cy="416513"/>
          </a:xfrm>
          <a:prstGeom prst="rect">
            <a:avLst/>
          </a:prstGeom>
        </p:spPr>
      </p:pic>
      <p:pic>
        <p:nvPicPr>
          <p:cNvPr id="122" name="Picture 121"/>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27227" y="1667138"/>
            <a:ext cx="416513" cy="416513"/>
          </a:xfrm>
          <a:prstGeom prst="rect">
            <a:avLst/>
          </a:prstGeom>
        </p:spPr>
      </p:pic>
      <p:sp>
        <p:nvSpPr>
          <p:cNvPr id="150" name="TextBox 149"/>
          <p:cNvSpPr txBox="1"/>
          <p:nvPr/>
        </p:nvSpPr>
        <p:spPr>
          <a:xfrm>
            <a:off x="2941723" y="1544718"/>
            <a:ext cx="1328396" cy="781448"/>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Data Set</a:t>
            </a:r>
          </a:p>
          <a:p>
            <a:pPr defTabSz="914224">
              <a:lnSpc>
                <a:spcPct val="90000"/>
              </a:lnSpc>
              <a:defRPr/>
            </a:pPr>
            <a:r>
              <a:rPr lang="en-US" sz="900" kern="0" dirty="0">
                <a:gradFill>
                  <a:gsLst>
                    <a:gs pos="2917">
                      <a:srgbClr val="505050"/>
                    </a:gs>
                    <a:gs pos="30000">
                      <a:srgbClr val="505050"/>
                    </a:gs>
                  </a:gsLst>
                  <a:lin ang="5400000" scaled="0"/>
                </a:gradFill>
              </a:rPr>
              <a:t>(Collection of files, DB table, etc)</a:t>
            </a:r>
          </a:p>
        </p:txBody>
      </p:sp>
      <p:sp>
        <p:nvSpPr>
          <p:cNvPr id="160" name="TextBox 159"/>
          <p:cNvSpPr txBox="1"/>
          <p:nvPr/>
        </p:nvSpPr>
        <p:spPr>
          <a:xfrm>
            <a:off x="8779452" y="1559182"/>
            <a:ext cx="2848218" cy="880196"/>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Pipeline</a:t>
            </a:r>
            <a:r>
              <a:rPr lang="en-US" sz="1599" kern="0" dirty="0">
                <a:gradFill>
                  <a:gsLst>
                    <a:gs pos="2917">
                      <a:srgbClr val="505050"/>
                    </a:gs>
                    <a:gs pos="30000">
                      <a:srgbClr val="505050"/>
                    </a:gs>
                  </a:gsLst>
                  <a:lin ang="5400000" scaled="0"/>
                </a:gradFill>
              </a:rPr>
              <a:t>: a logical group of activities</a:t>
            </a:r>
          </a:p>
          <a:p>
            <a:pPr defTabSz="914224">
              <a:lnSpc>
                <a:spcPct val="90000"/>
              </a:lnSpc>
              <a:defRPr/>
            </a:pPr>
            <a:endParaRPr lang="en-US" sz="900" kern="0" dirty="0">
              <a:gradFill>
                <a:gsLst>
                  <a:gs pos="2917">
                    <a:srgbClr val="505050"/>
                  </a:gs>
                  <a:gs pos="30000">
                    <a:srgbClr val="505050"/>
                  </a:gs>
                </a:gsLst>
                <a:lin ang="5400000" scaled="0"/>
              </a:gradFill>
            </a:endParaRPr>
          </a:p>
        </p:txBody>
      </p:sp>
      <p:pic>
        <p:nvPicPr>
          <p:cNvPr id="163" name="Picture 16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503913" y="1722530"/>
            <a:ext cx="416513" cy="416513"/>
          </a:xfrm>
          <a:prstGeom prst="rect">
            <a:avLst/>
          </a:prstGeom>
        </p:spPr>
      </p:pic>
      <p:sp>
        <p:nvSpPr>
          <p:cNvPr id="166" name="TextBox 165"/>
          <p:cNvSpPr txBox="1"/>
          <p:nvPr/>
        </p:nvSpPr>
        <p:spPr>
          <a:xfrm>
            <a:off x="419822" y="2961579"/>
            <a:ext cx="1752352"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defTabSz="914224">
              <a:lnSpc>
                <a:spcPct val="90000"/>
              </a:lnSpc>
              <a:spcAft>
                <a:spcPts val="600"/>
              </a:spcAft>
              <a:defRPr/>
            </a:pPr>
            <a:r>
              <a:rPr lang="en-US" kern="0" dirty="0">
                <a:solidFill>
                  <a:srgbClr val="FFFFFF"/>
                </a:solidFill>
              </a:rPr>
              <a:t>Data Sources</a:t>
            </a:r>
          </a:p>
        </p:txBody>
      </p:sp>
      <p:sp>
        <p:nvSpPr>
          <p:cNvPr id="191" name="Rectangle 190"/>
          <p:cNvSpPr/>
          <p:nvPr/>
        </p:nvSpPr>
        <p:spPr>
          <a:xfrm>
            <a:off x="8401270" y="5429887"/>
            <a:ext cx="957214" cy="59420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Customers Likely to Churn</a:t>
            </a:r>
          </a:p>
        </p:txBody>
      </p:sp>
      <p:sp>
        <p:nvSpPr>
          <p:cNvPr id="180" name="Rounded Rectangle 179"/>
          <p:cNvSpPr/>
          <p:nvPr/>
        </p:nvSpPr>
        <p:spPr bwMode="auto">
          <a:xfrm>
            <a:off x="7132508" y="4002369"/>
            <a:ext cx="1371405"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2" name="Picture 1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8789" y="4247587"/>
            <a:ext cx="313525" cy="313525"/>
          </a:xfrm>
          <a:prstGeom prst="rect">
            <a:avLst/>
          </a:prstGeom>
        </p:spPr>
      </p:pic>
      <p:cxnSp>
        <p:nvCxnSpPr>
          <p:cNvPr id="155" name="Straight Arrow Connector 154"/>
          <p:cNvCxnSpPr>
            <a:stCxn id="154" idx="2"/>
          </p:cNvCxnSpPr>
          <p:nvPr/>
        </p:nvCxnSpPr>
        <p:spPr>
          <a:xfrm flipH="1">
            <a:off x="5664792" y="2192144"/>
            <a:ext cx="939894" cy="1805828"/>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90" name="Rectangle 189"/>
          <p:cNvSpPr/>
          <p:nvPr/>
        </p:nvSpPr>
        <p:spPr>
          <a:xfrm>
            <a:off x="5985400" y="5434278"/>
            <a:ext cx="1060955" cy="589809"/>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Call Details</a:t>
            </a:r>
          </a:p>
        </p:txBody>
      </p:sp>
      <p:cxnSp>
        <p:nvCxnSpPr>
          <p:cNvPr id="184" name="Straight Connector 183"/>
          <p:cNvCxnSpPr>
            <a:stCxn id="177" idx="2"/>
            <a:endCxn id="190" idx="1"/>
          </p:cNvCxnSpPr>
          <p:nvPr/>
        </p:nvCxnSpPr>
        <p:spPr>
          <a:xfrm>
            <a:off x="5649569" y="4761120"/>
            <a:ext cx="335831" cy="96806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6" name="Straight Arrow Connector 155"/>
          <p:cNvCxnSpPr>
            <a:stCxn id="154" idx="2"/>
            <a:endCxn id="180" idx="0"/>
          </p:cNvCxnSpPr>
          <p:nvPr/>
        </p:nvCxnSpPr>
        <p:spPr>
          <a:xfrm>
            <a:off x="6604686" y="2192144"/>
            <a:ext cx="1213525" cy="181022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81" name="TextBox 180"/>
          <p:cNvSpPr txBox="1"/>
          <p:nvPr/>
        </p:nvSpPr>
        <p:spPr>
          <a:xfrm>
            <a:off x="7437265" y="4165600"/>
            <a:ext cx="1065270" cy="489295"/>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Analyze </a:t>
            </a:r>
          </a:p>
        </p:txBody>
      </p:sp>
      <p:cxnSp>
        <p:nvCxnSpPr>
          <p:cNvPr id="185" name="Straight Arrow Connector 184"/>
          <p:cNvCxnSpPr>
            <a:stCxn id="190" idx="3"/>
          </p:cNvCxnSpPr>
          <p:nvPr/>
        </p:nvCxnSpPr>
        <p:spPr>
          <a:xfrm flipV="1">
            <a:off x="7046355" y="4778853"/>
            <a:ext cx="390909" cy="950330"/>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6" name="Straight Connector 185"/>
          <p:cNvCxnSpPr/>
          <p:nvPr/>
        </p:nvCxnSpPr>
        <p:spPr>
          <a:xfrm>
            <a:off x="8051047" y="4778853"/>
            <a:ext cx="335831" cy="86440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7" name="Rounded Rectangle 186"/>
          <p:cNvSpPr/>
          <p:nvPr/>
        </p:nvSpPr>
        <p:spPr bwMode="auto">
          <a:xfrm>
            <a:off x="8968679" y="4000377"/>
            <a:ext cx="1059018"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p:cNvSpPr txBox="1"/>
          <p:nvPr/>
        </p:nvSpPr>
        <p:spPr>
          <a:xfrm>
            <a:off x="9273436" y="4163608"/>
            <a:ext cx="1065270" cy="489295"/>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Move</a:t>
            </a:r>
          </a:p>
        </p:txBody>
      </p:sp>
      <p:cxnSp>
        <p:nvCxnSpPr>
          <p:cNvPr id="189" name="Straight Arrow Connector 188"/>
          <p:cNvCxnSpPr>
            <a:endCxn id="187" idx="2"/>
          </p:cNvCxnSpPr>
          <p:nvPr/>
        </p:nvCxnSpPr>
        <p:spPr>
          <a:xfrm flipV="1">
            <a:off x="9372876" y="4759127"/>
            <a:ext cx="125312" cy="101617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7" name="Rounded Rectangle 176"/>
          <p:cNvSpPr/>
          <p:nvPr/>
        </p:nvSpPr>
        <p:spPr bwMode="auto">
          <a:xfrm>
            <a:off x="4694453" y="4002369"/>
            <a:ext cx="1910231"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8" name="Picture 1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94806" y="4150155"/>
            <a:ext cx="407255" cy="407255"/>
          </a:xfrm>
          <a:prstGeom prst="rect">
            <a:avLst/>
          </a:prstGeom>
        </p:spPr>
      </p:pic>
      <p:sp>
        <p:nvSpPr>
          <p:cNvPr id="179" name="TextBox 178"/>
          <p:cNvSpPr txBox="1"/>
          <p:nvPr/>
        </p:nvSpPr>
        <p:spPr>
          <a:xfrm>
            <a:off x="5143955" y="4038840"/>
            <a:ext cx="1607607" cy="690680"/>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Transform, Combine, etc</a:t>
            </a:r>
          </a:p>
        </p:txBody>
      </p:sp>
      <p:cxnSp>
        <p:nvCxnSpPr>
          <p:cNvPr id="183" name="Elbow Connector 182"/>
          <p:cNvCxnSpPr>
            <a:endCxn id="177" idx="1"/>
          </p:cNvCxnSpPr>
          <p:nvPr/>
        </p:nvCxnSpPr>
        <p:spPr>
          <a:xfrm flipV="1">
            <a:off x="4299492" y="4381744"/>
            <a:ext cx="394962" cy="11184"/>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4" name="Straight Arrow Connector 173"/>
          <p:cNvCxnSpPr>
            <a:stCxn id="119" idx="3"/>
          </p:cNvCxnSpPr>
          <p:nvPr/>
        </p:nvCxnSpPr>
        <p:spPr>
          <a:xfrm flipV="1">
            <a:off x="4291617" y="4485035"/>
            <a:ext cx="402837" cy="468929"/>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2" name="Picture 1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6438" y="4257790"/>
            <a:ext cx="303321" cy="303321"/>
          </a:xfrm>
          <a:prstGeom prst="rect">
            <a:avLst/>
          </a:prstGeom>
        </p:spPr>
      </p:pic>
      <p:cxnSp>
        <p:nvCxnSpPr>
          <p:cNvPr id="157" name="Straight Arrow Connector 156"/>
          <p:cNvCxnSpPr>
            <a:stCxn id="154" idx="2"/>
          </p:cNvCxnSpPr>
          <p:nvPr/>
        </p:nvCxnSpPr>
        <p:spPr>
          <a:xfrm>
            <a:off x="6604686" y="2192144"/>
            <a:ext cx="2603413" cy="1826679"/>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2" name="Straight Arrow Connector 161"/>
          <p:cNvCxnSpPr/>
          <p:nvPr/>
        </p:nvCxnSpPr>
        <p:spPr>
          <a:xfrm flipH="1">
            <a:off x="9528457" y="2206072"/>
            <a:ext cx="361611" cy="150702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52" name="Straight Arrow Connector 151"/>
          <p:cNvCxnSpPr>
            <a:stCxn id="150" idx="2"/>
          </p:cNvCxnSpPr>
          <p:nvPr/>
        </p:nvCxnSpPr>
        <p:spPr>
          <a:xfrm flipH="1">
            <a:off x="1351040" y="2326166"/>
            <a:ext cx="2254881" cy="286747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8" name="TextBox 167"/>
          <p:cNvSpPr txBox="1"/>
          <p:nvPr/>
        </p:nvSpPr>
        <p:spPr>
          <a:xfrm>
            <a:off x="4919916" y="2961579"/>
            <a:ext cx="4000510"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Transform &amp; Analyze</a:t>
            </a:r>
          </a:p>
        </p:txBody>
      </p:sp>
      <p:sp>
        <p:nvSpPr>
          <p:cNvPr id="169" name="TextBox 168"/>
          <p:cNvSpPr txBox="1"/>
          <p:nvPr/>
        </p:nvSpPr>
        <p:spPr>
          <a:xfrm>
            <a:off x="9276441" y="2961579"/>
            <a:ext cx="2517770"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Publish</a:t>
            </a:r>
          </a:p>
        </p:txBody>
      </p:sp>
      <p:cxnSp>
        <p:nvCxnSpPr>
          <p:cNvPr id="151" name="Straight Arrow Connector 150"/>
          <p:cNvCxnSpPr>
            <a:stCxn id="150" idx="2"/>
          </p:cNvCxnSpPr>
          <p:nvPr/>
        </p:nvCxnSpPr>
        <p:spPr>
          <a:xfrm flipH="1">
            <a:off x="3323049" y="2326166"/>
            <a:ext cx="282872" cy="1712673"/>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4" name="Straight Arrow Connector 163"/>
          <p:cNvCxnSpPr>
            <a:stCxn id="150" idx="2"/>
          </p:cNvCxnSpPr>
          <p:nvPr/>
        </p:nvCxnSpPr>
        <p:spPr>
          <a:xfrm>
            <a:off x="3605920" y="2326166"/>
            <a:ext cx="462247" cy="528622"/>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7" name="TextBox 166"/>
          <p:cNvSpPr txBox="1"/>
          <p:nvPr/>
        </p:nvSpPr>
        <p:spPr>
          <a:xfrm>
            <a:off x="2618623" y="2961580"/>
            <a:ext cx="1752352"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Ingest</a:t>
            </a:r>
          </a:p>
        </p:txBody>
      </p:sp>
    </p:spTree>
    <p:extLst>
      <p:ext uri="{BB962C8B-B14F-4D97-AF65-F5344CB8AC3E}">
        <p14:creationId xmlns:p14="http://schemas.microsoft.com/office/powerpoint/2010/main" val="30798538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1000"/>
                                        <p:tgtEl>
                                          <p:spTgt spid="16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1000"/>
                                        <p:tgtEl>
                                          <p:spTgt spid="168"/>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1000"/>
                                        <p:tgtEl>
                                          <p:spTgt spid="1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4"/>
                                        </p:tgtEl>
                                        <p:attrNameLst>
                                          <p:attrName>style.visibility</p:attrName>
                                        </p:attrNameLst>
                                      </p:cBhvr>
                                      <p:to>
                                        <p:strVal val="visible"/>
                                      </p:to>
                                    </p:set>
                                    <p:animEffect transition="in" filter="fade">
                                      <p:cBhvr>
                                        <p:cTn id="30" dur="500"/>
                                        <p:tgtEl>
                                          <p:spTgt spid="1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fade">
                                      <p:cBhvr>
                                        <p:cTn id="33" dur="500"/>
                                        <p:tgtEl>
                                          <p:spTgt spid="1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fade">
                                      <p:cBhvr>
                                        <p:cTn id="36" dur="500"/>
                                        <p:tgtEl>
                                          <p:spTgt spid="1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fade">
                                      <p:cBhvr>
                                        <p:cTn id="41" dur="500"/>
                                        <p:tgtEl>
                                          <p:spTgt spid="1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fade">
                                      <p:cBhvr>
                                        <p:cTn id="54" dur="500"/>
                                        <p:tgtEl>
                                          <p:spTgt spid="116"/>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500"/>
                                        <p:tgtEl>
                                          <p:spTgt spid="117"/>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fade">
                                      <p:cBhvr>
                                        <p:cTn id="66" dur="500"/>
                                        <p:tgtEl>
                                          <p:spTgt spid="11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wipe(left)">
                                      <p:cBhvr>
                                        <p:cTn id="71" dur="500"/>
                                        <p:tgtEl>
                                          <p:spTgt spid="121"/>
                                        </p:tgtEl>
                                      </p:cBhvr>
                                    </p:animEffect>
                                  </p:childTnLst>
                                </p:cTn>
                              </p:par>
                              <p:par>
                                <p:cTn id="72" presetID="22" presetClass="entr" presetSubtype="8" fill="hold" nodeType="withEffect">
                                  <p:stCondLst>
                                    <p:cond delay="0"/>
                                  </p:stCondLst>
                                  <p:childTnLst>
                                    <p:set>
                                      <p:cBhvr>
                                        <p:cTn id="73" dur="1" fill="hold">
                                          <p:stCondLst>
                                            <p:cond delay="0"/>
                                          </p:stCondLst>
                                        </p:cTn>
                                        <p:tgtEl>
                                          <p:spTgt spid="120"/>
                                        </p:tgtEl>
                                        <p:attrNameLst>
                                          <p:attrName>style.visibility</p:attrName>
                                        </p:attrNameLst>
                                      </p:cBhvr>
                                      <p:to>
                                        <p:strVal val="visible"/>
                                      </p:to>
                                    </p:set>
                                    <p:animEffect transition="in" filter="wipe(left)">
                                      <p:cBhvr>
                                        <p:cTn id="74" dur="500"/>
                                        <p:tgtEl>
                                          <p:spTgt spid="12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52"/>
                                        </p:tgtEl>
                                        <p:attrNameLst>
                                          <p:attrName>style.visibility</p:attrName>
                                        </p:attrNameLst>
                                      </p:cBhvr>
                                      <p:to>
                                        <p:strVal val="visible"/>
                                      </p:to>
                                    </p:set>
                                    <p:animEffect transition="in" filter="wipe(up)">
                                      <p:cBhvr>
                                        <p:cTn id="79" dur="500"/>
                                        <p:tgtEl>
                                          <p:spTgt spid="152"/>
                                        </p:tgtEl>
                                      </p:cBhvr>
                                    </p:animEffect>
                                  </p:childTnLst>
                                </p:cTn>
                              </p:par>
                              <p:par>
                                <p:cTn id="80" presetID="22" presetClass="entr" presetSubtype="1"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wipe(up)">
                                      <p:cBhvr>
                                        <p:cTn id="82" dur="500"/>
                                        <p:tgtEl>
                                          <p:spTgt spid="1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1"/>
                                        </p:tgtEl>
                                        <p:attrNameLst>
                                          <p:attrName>style.visibility</p:attrName>
                                        </p:attrNameLst>
                                      </p:cBhvr>
                                      <p:to>
                                        <p:strVal val="visible"/>
                                      </p:to>
                                    </p:set>
                                    <p:animEffect transition="in" filter="fade">
                                      <p:cBhvr>
                                        <p:cTn id="87" dur="500"/>
                                        <p:tgtEl>
                                          <p:spTgt spid="161"/>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155"/>
                                        </p:tgtEl>
                                        <p:attrNameLst>
                                          <p:attrName>style.visibility</p:attrName>
                                        </p:attrNameLst>
                                      </p:cBhvr>
                                      <p:to>
                                        <p:strVal val="visible"/>
                                      </p:to>
                                    </p:set>
                                    <p:animEffect transition="in" filter="fade">
                                      <p:cBhvr>
                                        <p:cTn id="91" dur="500"/>
                                        <p:tgtEl>
                                          <p:spTgt spid="155"/>
                                        </p:tgtEl>
                                      </p:cBhvr>
                                    </p:animEffect>
                                  </p:childTnLst>
                                </p:cTn>
                              </p:par>
                              <p:par>
                                <p:cTn id="92" presetID="10" presetClass="entr" presetSubtype="0" fill="hold" nodeType="withEffect">
                                  <p:stCondLst>
                                    <p:cond delay="0"/>
                                  </p:stCondLst>
                                  <p:childTnLst>
                                    <p:set>
                                      <p:cBhvr>
                                        <p:cTn id="93" dur="1" fill="hold">
                                          <p:stCondLst>
                                            <p:cond delay="0"/>
                                          </p:stCondLst>
                                        </p:cTn>
                                        <p:tgtEl>
                                          <p:spTgt spid="162"/>
                                        </p:tgtEl>
                                        <p:attrNameLst>
                                          <p:attrName>style.visibility</p:attrName>
                                        </p:attrNameLst>
                                      </p:cBhvr>
                                      <p:to>
                                        <p:strVal val="visible"/>
                                      </p:to>
                                    </p:set>
                                    <p:animEffect transition="in" filter="fade">
                                      <p:cBhvr>
                                        <p:cTn id="94" dur="500"/>
                                        <p:tgtEl>
                                          <p:spTgt spid="162"/>
                                        </p:tgtEl>
                                      </p:cBhvr>
                                    </p:animEffect>
                                  </p:childTnLst>
                                </p:cTn>
                              </p:par>
                              <p:par>
                                <p:cTn id="95" presetID="10" presetClass="entr" presetSubtype="0" fill="hold" nodeType="withEffect">
                                  <p:stCondLst>
                                    <p:cond delay="0"/>
                                  </p:stCondLst>
                                  <p:childTnLst>
                                    <p:set>
                                      <p:cBhvr>
                                        <p:cTn id="96" dur="1" fill="hold">
                                          <p:stCondLst>
                                            <p:cond delay="0"/>
                                          </p:stCondLst>
                                        </p:cTn>
                                        <p:tgtEl>
                                          <p:spTgt spid="183"/>
                                        </p:tgtEl>
                                        <p:attrNameLst>
                                          <p:attrName>style.visibility</p:attrName>
                                        </p:attrNameLst>
                                      </p:cBhvr>
                                      <p:to>
                                        <p:strVal val="visible"/>
                                      </p:to>
                                    </p:set>
                                    <p:animEffect transition="in" filter="fade">
                                      <p:cBhvr>
                                        <p:cTn id="97" dur="500"/>
                                        <p:tgtEl>
                                          <p:spTgt spid="183"/>
                                        </p:tgtEl>
                                      </p:cBhvr>
                                    </p:animEffect>
                                  </p:childTnLst>
                                </p:cTn>
                              </p:par>
                              <p:par>
                                <p:cTn id="98" presetID="10" presetClass="entr" presetSubtype="0" fill="hold" nodeType="withEffect">
                                  <p:stCondLst>
                                    <p:cond delay="0"/>
                                  </p:stCondLst>
                                  <p:childTnLst>
                                    <p:set>
                                      <p:cBhvr>
                                        <p:cTn id="99" dur="1" fill="hold">
                                          <p:stCondLst>
                                            <p:cond delay="0"/>
                                          </p:stCondLst>
                                        </p:cTn>
                                        <p:tgtEl>
                                          <p:spTgt spid="174"/>
                                        </p:tgtEl>
                                        <p:attrNameLst>
                                          <p:attrName>style.visibility</p:attrName>
                                        </p:attrNameLst>
                                      </p:cBhvr>
                                      <p:to>
                                        <p:strVal val="visible"/>
                                      </p:to>
                                    </p:set>
                                    <p:animEffect transition="in" filter="fade">
                                      <p:cBhvr>
                                        <p:cTn id="100" dur="500"/>
                                        <p:tgtEl>
                                          <p:spTgt spid="174"/>
                                        </p:tgtEl>
                                      </p:cBhvr>
                                    </p:animEffect>
                                  </p:childTnLst>
                                </p:cTn>
                              </p:par>
                              <p:par>
                                <p:cTn id="101" presetID="10" presetClass="entr" presetSubtype="0" fill="hold" nodeType="withEffect">
                                  <p:stCondLst>
                                    <p:cond delay="0"/>
                                  </p:stCondLst>
                                  <p:childTnLst>
                                    <p:set>
                                      <p:cBhvr>
                                        <p:cTn id="102" dur="1" fill="hold">
                                          <p:stCondLst>
                                            <p:cond delay="0"/>
                                          </p:stCondLst>
                                        </p:cTn>
                                        <p:tgtEl>
                                          <p:spTgt spid="178"/>
                                        </p:tgtEl>
                                        <p:attrNameLst>
                                          <p:attrName>style.visibility</p:attrName>
                                        </p:attrNameLst>
                                      </p:cBhvr>
                                      <p:to>
                                        <p:strVal val="visible"/>
                                      </p:to>
                                    </p:set>
                                    <p:animEffect transition="in" filter="fade">
                                      <p:cBhvr>
                                        <p:cTn id="103" dur="500"/>
                                        <p:tgtEl>
                                          <p:spTgt spid="17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79"/>
                                        </p:tgtEl>
                                        <p:attrNameLst>
                                          <p:attrName>style.visibility</p:attrName>
                                        </p:attrNameLst>
                                      </p:cBhvr>
                                      <p:to>
                                        <p:strVal val="visible"/>
                                      </p:to>
                                    </p:set>
                                    <p:animEffect transition="in" filter="fade">
                                      <p:cBhvr>
                                        <p:cTn id="109" dur="500"/>
                                        <p:tgtEl>
                                          <p:spTgt spid="179"/>
                                        </p:tgtEl>
                                      </p:cBhvr>
                                    </p:animEffect>
                                  </p:childTnLst>
                                </p:cTn>
                              </p:par>
                              <p:par>
                                <p:cTn id="110" presetID="10" presetClass="entr" presetSubtype="0" fill="hold" nodeType="withEffect">
                                  <p:stCondLst>
                                    <p:cond delay="0"/>
                                  </p:stCondLst>
                                  <p:childTnLst>
                                    <p:set>
                                      <p:cBhvr>
                                        <p:cTn id="111" dur="1" fill="hold">
                                          <p:stCondLst>
                                            <p:cond delay="0"/>
                                          </p:stCondLst>
                                        </p:cTn>
                                        <p:tgtEl>
                                          <p:spTgt spid="164"/>
                                        </p:tgtEl>
                                        <p:attrNameLst>
                                          <p:attrName>style.visibility</p:attrName>
                                        </p:attrNameLst>
                                      </p:cBhvr>
                                      <p:to>
                                        <p:strVal val="visible"/>
                                      </p:to>
                                    </p:set>
                                    <p:animEffect transition="in" filter="fade">
                                      <p:cBhvr>
                                        <p:cTn id="112" dur="500"/>
                                        <p:tgtEl>
                                          <p:spTgt spid="16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84"/>
                                        </p:tgtEl>
                                        <p:attrNameLst>
                                          <p:attrName>style.visibility</p:attrName>
                                        </p:attrNameLst>
                                      </p:cBhvr>
                                      <p:to>
                                        <p:strVal val="visible"/>
                                      </p:to>
                                    </p:set>
                                    <p:animEffect transition="in" filter="fade">
                                      <p:cBhvr>
                                        <p:cTn id="117" dur="500"/>
                                        <p:tgtEl>
                                          <p:spTgt spid="18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90"/>
                                        </p:tgtEl>
                                        <p:attrNameLst>
                                          <p:attrName>style.visibility</p:attrName>
                                        </p:attrNameLst>
                                      </p:cBhvr>
                                      <p:to>
                                        <p:strVal val="visible"/>
                                      </p:to>
                                    </p:set>
                                    <p:animEffect transition="in" filter="fade">
                                      <p:cBhvr>
                                        <p:cTn id="120" dur="500"/>
                                        <p:tgtEl>
                                          <p:spTgt spid="19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85"/>
                                        </p:tgtEl>
                                        <p:attrNameLst>
                                          <p:attrName>style.visibility</p:attrName>
                                        </p:attrNameLst>
                                      </p:cBhvr>
                                      <p:to>
                                        <p:strVal val="visible"/>
                                      </p:to>
                                    </p:set>
                                    <p:animEffect transition="in" filter="fade">
                                      <p:cBhvr>
                                        <p:cTn id="125" dur="500"/>
                                        <p:tgtEl>
                                          <p:spTgt spid="18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0"/>
                                        </p:tgtEl>
                                        <p:attrNameLst>
                                          <p:attrName>style.visibility</p:attrName>
                                        </p:attrNameLst>
                                      </p:cBhvr>
                                      <p:to>
                                        <p:strVal val="visible"/>
                                      </p:to>
                                    </p:set>
                                    <p:animEffect transition="in" filter="fade">
                                      <p:cBhvr>
                                        <p:cTn id="128" dur="500"/>
                                        <p:tgtEl>
                                          <p:spTgt spid="180"/>
                                        </p:tgtEl>
                                      </p:cBhvr>
                                    </p:animEffect>
                                  </p:childTnLst>
                                </p:cTn>
                              </p:par>
                              <p:par>
                                <p:cTn id="129" presetID="10" presetClass="entr" presetSubtype="0" fill="hold" nodeType="withEffect">
                                  <p:stCondLst>
                                    <p:cond delay="0"/>
                                  </p:stCondLst>
                                  <p:childTnLst>
                                    <p:set>
                                      <p:cBhvr>
                                        <p:cTn id="130" dur="1" fill="hold">
                                          <p:stCondLst>
                                            <p:cond delay="0"/>
                                          </p:stCondLst>
                                        </p:cTn>
                                        <p:tgtEl>
                                          <p:spTgt spid="182"/>
                                        </p:tgtEl>
                                        <p:attrNameLst>
                                          <p:attrName>style.visibility</p:attrName>
                                        </p:attrNameLst>
                                      </p:cBhvr>
                                      <p:to>
                                        <p:strVal val="visible"/>
                                      </p:to>
                                    </p:set>
                                    <p:animEffect transition="in" filter="fade">
                                      <p:cBhvr>
                                        <p:cTn id="131" dur="500"/>
                                        <p:tgtEl>
                                          <p:spTgt spid="18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81"/>
                                        </p:tgtEl>
                                        <p:attrNameLst>
                                          <p:attrName>style.visibility</p:attrName>
                                        </p:attrNameLst>
                                      </p:cBhvr>
                                      <p:to>
                                        <p:strVal val="visible"/>
                                      </p:to>
                                    </p:set>
                                    <p:animEffect transition="in" filter="fade">
                                      <p:cBhvr>
                                        <p:cTn id="134" dur="500"/>
                                        <p:tgtEl>
                                          <p:spTgt spid="18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500"/>
                                        <p:tgtEl>
                                          <p:spTgt spid="156"/>
                                        </p:tgtEl>
                                      </p:cBhvr>
                                    </p:animEffect>
                                  </p:childTnLst>
                                </p:cTn>
                              </p:par>
                              <p:par>
                                <p:cTn id="140" presetID="10" presetClass="entr" presetSubtype="0" fill="hold" nodeType="withEffect">
                                  <p:stCondLst>
                                    <p:cond delay="0"/>
                                  </p:stCondLst>
                                  <p:childTnLst>
                                    <p:set>
                                      <p:cBhvr>
                                        <p:cTn id="141" dur="1" fill="hold">
                                          <p:stCondLst>
                                            <p:cond delay="0"/>
                                          </p:stCondLst>
                                        </p:cTn>
                                        <p:tgtEl>
                                          <p:spTgt spid="186"/>
                                        </p:tgtEl>
                                        <p:attrNameLst>
                                          <p:attrName>style.visibility</p:attrName>
                                        </p:attrNameLst>
                                      </p:cBhvr>
                                      <p:to>
                                        <p:strVal val="visible"/>
                                      </p:to>
                                    </p:set>
                                    <p:animEffect transition="in" filter="fade">
                                      <p:cBhvr>
                                        <p:cTn id="142" dur="500"/>
                                        <p:tgtEl>
                                          <p:spTgt spid="18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91"/>
                                        </p:tgtEl>
                                        <p:attrNameLst>
                                          <p:attrName>style.visibility</p:attrName>
                                        </p:attrNameLst>
                                      </p:cBhvr>
                                      <p:to>
                                        <p:strVal val="visible"/>
                                      </p:to>
                                    </p:set>
                                    <p:animEffect transition="in" filter="fade">
                                      <p:cBhvr>
                                        <p:cTn id="145" dur="500"/>
                                        <p:tgtEl>
                                          <p:spTgt spid="191"/>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57"/>
                                        </p:tgtEl>
                                        <p:attrNameLst>
                                          <p:attrName>style.visibility</p:attrName>
                                        </p:attrNameLst>
                                      </p:cBhvr>
                                      <p:to>
                                        <p:strVal val="visible"/>
                                      </p:to>
                                    </p:set>
                                    <p:animEffect transition="in" filter="fade">
                                      <p:cBhvr>
                                        <p:cTn id="150" dur="500"/>
                                        <p:tgtEl>
                                          <p:spTgt spid="157"/>
                                        </p:tgtEl>
                                      </p:cBhvr>
                                    </p:animEffect>
                                  </p:childTnLst>
                                </p:cTn>
                              </p:par>
                              <p:par>
                                <p:cTn id="151" presetID="10" presetClass="entr" presetSubtype="0" fill="hold" nodeType="withEffect">
                                  <p:stCondLst>
                                    <p:cond delay="0"/>
                                  </p:stCondLst>
                                  <p:childTnLst>
                                    <p:set>
                                      <p:cBhvr>
                                        <p:cTn id="152" dur="1" fill="hold">
                                          <p:stCondLst>
                                            <p:cond delay="0"/>
                                          </p:stCondLst>
                                        </p:cTn>
                                        <p:tgtEl>
                                          <p:spTgt spid="189"/>
                                        </p:tgtEl>
                                        <p:attrNameLst>
                                          <p:attrName>style.visibility</p:attrName>
                                        </p:attrNameLst>
                                      </p:cBhvr>
                                      <p:to>
                                        <p:strVal val="visible"/>
                                      </p:to>
                                    </p:set>
                                    <p:animEffect transition="in" filter="fade">
                                      <p:cBhvr>
                                        <p:cTn id="153" dur="500"/>
                                        <p:tgtEl>
                                          <p:spTgt spid="18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88"/>
                                        </p:tgtEl>
                                        <p:attrNameLst>
                                          <p:attrName>style.visibility</p:attrName>
                                        </p:attrNameLst>
                                      </p:cBhvr>
                                      <p:to>
                                        <p:strVal val="visible"/>
                                      </p:to>
                                    </p:set>
                                    <p:animEffect transition="in" filter="fade">
                                      <p:cBhvr>
                                        <p:cTn id="156" dur="500"/>
                                        <p:tgtEl>
                                          <p:spTgt spid="188"/>
                                        </p:tgtEl>
                                      </p:cBhvr>
                                    </p:animEffect>
                                  </p:childTnLst>
                                </p:cTn>
                              </p:par>
                              <p:par>
                                <p:cTn id="157" presetID="10" presetClass="entr" presetSubtype="0" fill="hold" nodeType="withEffect">
                                  <p:stCondLst>
                                    <p:cond delay="0"/>
                                  </p:stCondLst>
                                  <p:childTnLst>
                                    <p:set>
                                      <p:cBhvr>
                                        <p:cTn id="158" dur="1" fill="hold">
                                          <p:stCondLst>
                                            <p:cond delay="0"/>
                                          </p:stCondLst>
                                        </p:cTn>
                                        <p:tgtEl>
                                          <p:spTgt spid="172"/>
                                        </p:tgtEl>
                                        <p:attrNameLst>
                                          <p:attrName>style.visibility</p:attrName>
                                        </p:attrNameLst>
                                      </p:cBhvr>
                                      <p:to>
                                        <p:strVal val="visible"/>
                                      </p:to>
                                    </p:set>
                                    <p:animEffect transition="in" filter="fade">
                                      <p:cBhvr>
                                        <p:cTn id="159" dur="500"/>
                                        <p:tgtEl>
                                          <p:spTgt spid="172"/>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87"/>
                                        </p:tgtEl>
                                        <p:attrNameLst>
                                          <p:attrName>style.visibility</p:attrName>
                                        </p:attrNameLst>
                                      </p:cBhvr>
                                      <p:to>
                                        <p:strVal val="visible"/>
                                      </p:to>
                                    </p:set>
                                    <p:animEffect transition="in" filter="fade">
                                      <p:cBhvr>
                                        <p:cTn id="162" dur="500"/>
                                        <p:tgtEl>
                                          <p:spTgt spid="187"/>
                                        </p:tgtEl>
                                      </p:cBhvr>
                                    </p:animEffect>
                                  </p:childTnLst>
                                </p:cTn>
                              </p:par>
                              <p:par>
                                <p:cTn id="163" presetID="10" presetClass="entr" presetSubtype="0" fill="hold" nodeType="withEffect">
                                  <p:stCondLst>
                                    <p:cond delay="0"/>
                                  </p:stCondLst>
                                  <p:childTnLst>
                                    <p:set>
                                      <p:cBhvr>
                                        <p:cTn id="164" dur="1" fill="hold">
                                          <p:stCondLst>
                                            <p:cond delay="0"/>
                                          </p:stCondLst>
                                        </p:cTn>
                                        <p:tgtEl>
                                          <p:spTgt spid="144"/>
                                        </p:tgtEl>
                                        <p:attrNameLst>
                                          <p:attrName>style.visibility</p:attrName>
                                        </p:attrNameLst>
                                      </p:cBhvr>
                                      <p:to>
                                        <p:strVal val="visible"/>
                                      </p:to>
                                    </p:set>
                                    <p:animEffect transition="in" filter="fade">
                                      <p:cBhvr>
                                        <p:cTn id="165" dur="500"/>
                                        <p:tgtEl>
                                          <p:spTgt spid="144"/>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45"/>
                                        </p:tgtEl>
                                        <p:attrNameLst>
                                          <p:attrName>style.visibility</p:attrName>
                                        </p:attrNameLst>
                                      </p:cBhvr>
                                      <p:to>
                                        <p:strVal val="visible"/>
                                      </p:to>
                                    </p:set>
                                    <p:animEffect transition="in" filter="fade">
                                      <p:cBhvr>
                                        <p:cTn id="168" dur="500"/>
                                        <p:tgtEl>
                                          <p:spTgt spid="145"/>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42"/>
                                        </p:tgtEl>
                                        <p:attrNameLst>
                                          <p:attrName>style.visibility</p:attrName>
                                        </p:attrNameLst>
                                      </p:cBhvr>
                                      <p:to>
                                        <p:strVal val="visible"/>
                                      </p:to>
                                    </p:set>
                                    <p:animEffect transition="in" filter="fade">
                                      <p:cBhvr>
                                        <p:cTn id="171" dur="500"/>
                                        <p:tgtEl>
                                          <p:spTgt spid="142"/>
                                        </p:tgtEl>
                                      </p:cBhvr>
                                    </p:animEffect>
                                  </p:childTnLst>
                                </p:cTn>
                              </p:par>
                              <p:par>
                                <p:cTn id="172" presetID="10" presetClass="entr" presetSubtype="0" fill="hold" nodeType="withEffect">
                                  <p:stCondLst>
                                    <p:cond delay="0"/>
                                  </p:stCondLst>
                                  <p:childTnLst>
                                    <p:set>
                                      <p:cBhvr>
                                        <p:cTn id="173" dur="1" fill="hold">
                                          <p:stCondLst>
                                            <p:cond delay="0"/>
                                          </p:stCondLst>
                                        </p:cTn>
                                        <p:tgtEl>
                                          <p:spTgt spid="143"/>
                                        </p:tgtEl>
                                        <p:attrNameLst>
                                          <p:attrName>style.visibility</p:attrName>
                                        </p:attrNameLst>
                                      </p:cBhvr>
                                      <p:to>
                                        <p:strVal val="visible"/>
                                      </p:to>
                                    </p:set>
                                    <p:animEffect transition="in" filter="fade">
                                      <p:cBhvr>
                                        <p:cTn id="174" dur="500"/>
                                        <p:tgtEl>
                                          <p:spTgt spid="14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41"/>
                                        </p:tgtEl>
                                        <p:attrNameLst>
                                          <p:attrName>style.visibility</p:attrName>
                                        </p:attrNameLst>
                                      </p:cBhvr>
                                      <p:to>
                                        <p:strVal val="visible"/>
                                      </p:to>
                                    </p:set>
                                    <p:animEffect transition="in" filter="fade">
                                      <p:cBhvr>
                                        <p:cTn id="177" dur="500"/>
                                        <p:tgtEl>
                                          <p:spTgt spid="14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49"/>
                                        </p:tgtEl>
                                        <p:attrNameLst>
                                          <p:attrName>style.visibility</p:attrName>
                                        </p:attrNameLst>
                                      </p:cBhvr>
                                      <p:to>
                                        <p:strVal val="visible"/>
                                      </p:to>
                                    </p:set>
                                    <p:animEffect transition="in" filter="fade">
                                      <p:cBhvr>
                                        <p:cTn id="182" dur="500"/>
                                        <p:tgtEl>
                                          <p:spTgt spid="149"/>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47"/>
                                        </p:tgtEl>
                                        <p:attrNameLst>
                                          <p:attrName>style.visibility</p:attrName>
                                        </p:attrNameLst>
                                      </p:cBhvr>
                                      <p:to>
                                        <p:strVal val="visible"/>
                                      </p:to>
                                    </p:set>
                                    <p:animEffect transition="in" filter="fade">
                                      <p:cBhvr>
                                        <p:cTn id="185" dur="500"/>
                                        <p:tgtEl>
                                          <p:spTgt spid="147"/>
                                        </p:tgtEl>
                                      </p:cBhvr>
                                    </p:animEffect>
                                  </p:childTnLst>
                                </p:cTn>
                              </p:par>
                              <p:par>
                                <p:cTn id="186" presetID="10" presetClass="entr" presetSubtype="0" fill="hold" nodeType="withEffect">
                                  <p:stCondLst>
                                    <p:cond delay="0"/>
                                  </p:stCondLst>
                                  <p:childTnLst>
                                    <p:set>
                                      <p:cBhvr>
                                        <p:cTn id="187" dur="1" fill="hold">
                                          <p:stCondLst>
                                            <p:cond delay="0"/>
                                          </p:stCondLst>
                                        </p:cTn>
                                        <p:tgtEl>
                                          <p:spTgt spid="148"/>
                                        </p:tgtEl>
                                        <p:attrNameLst>
                                          <p:attrName>style.visibility</p:attrName>
                                        </p:attrNameLst>
                                      </p:cBhvr>
                                      <p:to>
                                        <p:strVal val="visible"/>
                                      </p:to>
                                    </p:set>
                                    <p:animEffect transition="in" filter="fade">
                                      <p:cBhvr>
                                        <p:cTn id="188" dur="500"/>
                                        <p:tgtEl>
                                          <p:spTgt spid="14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46"/>
                                        </p:tgtEl>
                                        <p:attrNameLst>
                                          <p:attrName>style.visibility</p:attrName>
                                        </p:attrNameLst>
                                      </p:cBhvr>
                                      <p:to>
                                        <p:strVal val="visible"/>
                                      </p:to>
                                    </p:set>
                                    <p:animEffect transition="in" filter="fade">
                                      <p:cBhvr>
                                        <p:cTn id="191"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4" grpId="0"/>
      <p:bldP spid="115" grpId="0" animBg="1"/>
      <p:bldP spid="116" grpId="0" animBg="1"/>
      <p:bldP spid="117" grpId="0" animBg="1"/>
      <p:bldP spid="118" grpId="0" animBg="1"/>
      <p:bldP spid="119" grpId="0" animBg="1"/>
      <p:bldP spid="124" grpId="0" animBg="1"/>
      <p:bldP spid="125" grpId="0"/>
      <p:bldP spid="126" grpId="0" animBg="1"/>
      <p:bldP spid="128" grpId="0" animBg="1"/>
      <p:bldP spid="141" grpId="0" animBg="1"/>
      <p:bldP spid="142" grpId="0"/>
      <p:bldP spid="145" grpId="0" animBg="1"/>
      <p:bldP spid="146" grpId="0" animBg="1"/>
      <p:bldP spid="147" grpId="0"/>
      <p:bldP spid="161" grpId="0" animBg="1"/>
      <p:bldP spid="166" grpId="0" animBg="1"/>
      <p:bldP spid="191" grpId="0" animBg="1"/>
      <p:bldP spid="180" grpId="0" animBg="1"/>
      <p:bldP spid="190" grpId="0" animBg="1"/>
      <p:bldP spid="181" grpId="0"/>
      <p:bldP spid="187" grpId="0" animBg="1"/>
      <p:bldP spid="188" grpId="0"/>
      <p:bldP spid="177" grpId="0" animBg="1"/>
      <p:bldP spid="179" grpId="0"/>
      <p:bldP spid="168" grpId="0" animBg="1"/>
      <p:bldP spid="169" grpId="0" animBg="1"/>
      <p:bldP spid="16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87349" y="4541466"/>
            <a:ext cx="9134475" cy="1885950"/>
          </a:xfrm>
          <a:prstGeom prst="rect">
            <a:avLst/>
          </a:prstGeom>
        </p:spPr>
      </p:pic>
      <p:sp>
        <p:nvSpPr>
          <p:cNvPr id="2" name="Title 1"/>
          <p:cNvSpPr txBox="1">
            <a:spLocks/>
          </p:cNvSpPr>
          <p:nvPr/>
        </p:nvSpPr>
        <p:spPr>
          <a:xfrm>
            <a:off x="199795" y="82543"/>
            <a:ext cx="11884506" cy="105285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Simple ADF:</a:t>
            </a:r>
          </a:p>
        </p:txBody>
      </p:sp>
      <p:sp>
        <p:nvSpPr>
          <p:cNvPr id="75" name="Title 1"/>
          <p:cNvSpPr txBox="1">
            <a:spLocks/>
          </p:cNvSpPr>
          <p:nvPr/>
        </p:nvSpPr>
        <p:spPr>
          <a:xfrm>
            <a:off x="808804" y="1135397"/>
            <a:ext cx="11008844" cy="259043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3264" b="1" dirty="0">
                <a:solidFill>
                  <a:schemeClr val="bg1"/>
                </a:solidFill>
              </a:rPr>
              <a:t>Business Goal: </a:t>
            </a:r>
            <a:r>
              <a:rPr lang="en-US" sz="3264" b="1" dirty="0">
                <a:solidFill>
                  <a:srgbClr val="C00000"/>
                </a:solidFill>
              </a:rPr>
              <a:t>Transform and Analyze Web Logs each month</a:t>
            </a:r>
          </a:p>
          <a:p>
            <a:pPr marL="571390" indent="-571390" defTabSz="932563">
              <a:buFont typeface="Arial" panose="020B0604020202020204" pitchFamily="34" charset="0"/>
              <a:buChar char="•"/>
              <a:defRPr/>
            </a:pPr>
            <a:endParaRPr lang="en-US" sz="3264" b="1" dirty="0">
              <a:solidFill>
                <a:srgbClr val="C00000"/>
              </a:solidFill>
            </a:endParaRPr>
          </a:p>
          <a:p>
            <a:pPr marL="571390" indent="-571390" defTabSz="932563">
              <a:buFont typeface="Arial" panose="020B0604020202020204" pitchFamily="34" charset="0"/>
              <a:buChar char="•"/>
              <a:defRPr/>
            </a:pPr>
            <a:r>
              <a:rPr lang="en-US" sz="3264" b="1" dirty="0">
                <a:solidFill>
                  <a:schemeClr val="bg1"/>
                </a:solidFill>
              </a:rPr>
              <a:t>Design Process: </a:t>
            </a:r>
            <a:r>
              <a:rPr lang="en-US" sz="3264" b="1" dirty="0">
                <a:solidFill>
                  <a:srgbClr val="C00000"/>
                </a:solidFill>
              </a:rPr>
              <a:t>Transform Raw Weblogs, using a Hive Query, storing the results in Blob Storage</a:t>
            </a:r>
          </a:p>
        </p:txBody>
      </p:sp>
      <p:cxnSp>
        <p:nvCxnSpPr>
          <p:cNvPr id="6" name="Straight Arrow Connector 5"/>
          <p:cNvCxnSpPr/>
          <p:nvPr/>
        </p:nvCxnSpPr>
        <p:spPr>
          <a:xfrm>
            <a:off x="1139774" y="4707682"/>
            <a:ext cx="1269004" cy="36479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p:cNvSpPr/>
          <p:nvPr/>
        </p:nvSpPr>
        <p:spPr>
          <a:xfrm>
            <a:off x="285338" y="3922137"/>
            <a:ext cx="1312456" cy="923330"/>
          </a:xfrm>
          <a:prstGeom prst="rect">
            <a:avLst/>
          </a:prstGeom>
        </p:spPr>
        <p:txBody>
          <a:bodyPr wrap="square">
            <a:spAutoFit/>
          </a:bodyPr>
          <a:lstStyle/>
          <a:p>
            <a:pPr defTabSz="914224"/>
            <a:r>
              <a:rPr lang="en-US" kern="0" dirty="0">
                <a:solidFill>
                  <a:schemeClr val="accent4">
                    <a:lumMod val="75000"/>
                  </a:schemeClr>
                </a:solidFill>
              </a:rPr>
              <a:t>Web Logs Loaded to Blob</a:t>
            </a:r>
          </a:p>
        </p:txBody>
      </p:sp>
      <p:cxnSp>
        <p:nvCxnSpPr>
          <p:cNvPr id="83" name="Straight Arrow Connector 82"/>
          <p:cNvCxnSpPr/>
          <p:nvPr/>
        </p:nvCxnSpPr>
        <p:spPr>
          <a:xfrm flipV="1">
            <a:off x="9696450" y="3828737"/>
            <a:ext cx="866775" cy="124374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4" name="Rectangle 83"/>
          <p:cNvSpPr/>
          <p:nvPr/>
        </p:nvSpPr>
        <p:spPr>
          <a:xfrm>
            <a:off x="10668723" y="3193040"/>
            <a:ext cx="1371909" cy="1224224"/>
          </a:xfrm>
          <a:prstGeom prst="rect">
            <a:avLst/>
          </a:prstGeom>
        </p:spPr>
        <p:txBody>
          <a:bodyPr wrap="square">
            <a:spAutoFit/>
          </a:bodyPr>
          <a:lstStyle/>
          <a:p>
            <a:pPr defTabSz="914224"/>
            <a:r>
              <a:rPr lang="en-US" kern="0" dirty="0">
                <a:solidFill>
                  <a:schemeClr val="accent4">
                    <a:lumMod val="75000"/>
                  </a:schemeClr>
                </a:solidFill>
              </a:rPr>
              <a:t>Files ready for analysis and use in AzureML</a:t>
            </a:r>
          </a:p>
        </p:txBody>
      </p:sp>
      <p:pic>
        <p:nvPicPr>
          <p:cNvPr id="7" name="Picture 6"/>
          <p:cNvPicPr>
            <a:picLocks noChangeAspect="1"/>
          </p:cNvPicPr>
          <p:nvPr/>
        </p:nvPicPr>
        <p:blipFill>
          <a:blip r:embed="rId4">
            <a:duotone>
              <a:prstClr val="black"/>
              <a:schemeClr val="accent4">
                <a:tint val="45000"/>
                <a:satMod val="400000"/>
              </a:schemeClr>
            </a:duotone>
          </a:blip>
          <a:stretch>
            <a:fillRect/>
          </a:stretch>
        </p:blipFill>
        <p:spPr>
          <a:xfrm>
            <a:off x="5925382" y="4778683"/>
            <a:ext cx="1202326" cy="1214348"/>
          </a:xfrm>
          <a:prstGeom prst="rect">
            <a:avLst/>
          </a:prstGeom>
        </p:spPr>
      </p:pic>
      <p:cxnSp>
        <p:nvCxnSpPr>
          <p:cNvPr id="17" name="Straight Arrow Connector 16"/>
          <p:cNvCxnSpPr/>
          <p:nvPr/>
        </p:nvCxnSpPr>
        <p:spPr>
          <a:xfrm>
            <a:off x="6458552" y="4225491"/>
            <a:ext cx="115504" cy="55319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p:nvSpPr>
        <p:spPr>
          <a:xfrm>
            <a:off x="5381320" y="3556035"/>
            <a:ext cx="2385472" cy="923330"/>
          </a:xfrm>
          <a:prstGeom prst="rect">
            <a:avLst/>
          </a:prstGeom>
        </p:spPr>
        <p:txBody>
          <a:bodyPr wrap="square">
            <a:spAutoFit/>
          </a:bodyPr>
          <a:lstStyle/>
          <a:p>
            <a:pPr defTabSz="914224"/>
            <a:r>
              <a:rPr lang="en-US" kern="0" dirty="0">
                <a:solidFill>
                  <a:schemeClr val="accent4">
                    <a:lumMod val="75000"/>
                  </a:schemeClr>
                </a:solidFill>
              </a:rPr>
              <a:t>HDInsight HIVE query to transform Log entries</a:t>
            </a:r>
          </a:p>
        </p:txBody>
      </p:sp>
    </p:spTree>
    <p:extLst>
      <p:ext uri="{BB962C8B-B14F-4D97-AF65-F5344CB8AC3E}">
        <p14:creationId xmlns:p14="http://schemas.microsoft.com/office/powerpoint/2010/main" val="3996305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4"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1925"/>
            <a:ext cx="7267575" cy="1042988"/>
          </a:xfrm>
        </p:spPr>
        <p:txBody>
          <a:bodyPr vert="horz" lIns="186521" tIns="46630" rIns="186521" bIns="46630" rtlCol="0" anchor="t">
            <a:noAutofit/>
          </a:bodyPr>
          <a:lstStyle/>
          <a:p>
            <a:r>
              <a:rPr lang="en-US" dirty="0">
                <a:solidFill>
                  <a:schemeClr val="bg1"/>
                </a:solidFill>
              </a:rPr>
              <a:t>2. Create the Data Factory</a:t>
            </a:r>
          </a:p>
        </p:txBody>
      </p:sp>
      <p:sp>
        <p:nvSpPr>
          <p:cNvPr id="3" name="Title 1"/>
          <p:cNvSpPr txBox="1">
            <a:spLocks/>
          </p:cNvSpPr>
          <p:nvPr/>
        </p:nvSpPr>
        <p:spPr>
          <a:xfrm>
            <a:off x="2550442" y="2367891"/>
            <a:ext cx="7174535" cy="219276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chemeClr val="bg1"/>
                </a:solidFill>
              </a:rPr>
              <a:t>Portal, PowerShell, Visual Studio, Azure Resource Manager Templates, SDKs</a:t>
            </a:r>
          </a:p>
        </p:txBody>
      </p:sp>
    </p:spTree>
    <p:extLst>
      <p:ext uri="{BB962C8B-B14F-4D97-AF65-F5344CB8AC3E}">
        <p14:creationId xmlns:p14="http://schemas.microsoft.com/office/powerpoint/2010/main" val="11917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6" y="82543"/>
            <a:ext cx="5485118" cy="2424260"/>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the Portal</a:t>
            </a:r>
          </a:p>
        </p:txBody>
      </p:sp>
      <p:pic>
        <p:nvPicPr>
          <p:cNvPr id="3" name="Picture 2"/>
          <p:cNvPicPr>
            <a:picLocks noChangeAspect="1"/>
          </p:cNvPicPr>
          <p:nvPr/>
        </p:nvPicPr>
        <p:blipFill>
          <a:blip r:embed="rId3"/>
          <a:stretch>
            <a:fillRect/>
          </a:stretch>
        </p:blipFill>
        <p:spPr>
          <a:xfrm>
            <a:off x="5818229" y="497"/>
            <a:ext cx="6618246" cy="4106279"/>
          </a:xfrm>
          <a:prstGeom prst="rect">
            <a:avLst/>
          </a:prstGeom>
        </p:spPr>
      </p:pic>
      <p:sp>
        <p:nvSpPr>
          <p:cNvPr id="6" name="Title 1"/>
          <p:cNvSpPr txBox="1">
            <a:spLocks/>
          </p:cNvSpPr>
          <p:nvPr/>
        </p:nvSpPr>
        <p:spPr>
          <a:xfrm>
            <a:off x="757082" y="4430856"/>
            <a:ext cx="1036122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4488" b="1" dirty="0">
                <a:solidFill>
                  <a:schemeClr val="bg1"/>
                </a:solidFill>
              </a:rPr>
              <a:t>Quick and easy</a:t>
            </a:r>
          </a:p>
          <a:p>
            <a:pPr marL="571390" indent="-571390" defTabSz="932563">
              <a:buFont typeface="Arial" panose="020B0604020202020204" pitchFamily="34" charset="0"/>
              <a:buChar char="•"/>
              <a:defRPr/>
            </a:pPr>
            <a:r>
              <a:rPr lang="en-US" sz="4488" b="1" dirty="0">
                <a:solidFill>
                  <a:schemeClr val="bg1"/>
                </a:solidFill>
              </a:rPr>
              <a:t>Use for Exploration</a:t>
            </a:r>
          </a:p>
          <a:p>
            <a:pPr marL="571390" indent="-571390" defTabSz="932563">
              <a:buFont typeface="Arial" panose="020B0604020202020204" pitchFamily="34" charset="0"/>
              <a:buChar char="•"/>
              <a:defRPr/>
            </a:pPr>
            <a:r>
              <a:rPr lang="en-US" sz="4488" b="1" dirty="0">
                <a:solidFill>
                  <a:schemeClr val="bg1"/>
                </a:solidFill>
              </a:rPr>
              <a:t>Use when teaching or in a Demo</a:t>
            </a:r>
          </a:p>
        </p:txBody>
      </p:sp>
    </p:spTree>
    <p:extLst>
      <p:ext uri="{BB962C8B-B14F-4D97-AF65-F5344CB8AC3E}">
        <p14:creationId xmlns:p14="http://schemas.microsoft.com/office/powerpoint/2010/main" val="3706017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7" y="82543"/>
            <a:ext cx="5408929" cy="303377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PowerShell</a:t>
            </a:r>
          </a:p>
        </p:txBody>
      </p:sp>
      <p:pic>
        <p:nvPicPr>
          <p:cNvPr id="3" name="Picture 2"/>
          <p:cNvPicPr>
            <a:picLocks noChangeAspect="1"/>
          </p:cNvPicPr>
          <p:nvPr/>
        </p:nvPicPr>
        <p:blipFill>
          <a:blip r:embed="rId3"/>
          <a:stretch>
            <a:fillRect/>
          </a:stretch>
        </p:blipFill>
        <p:spPr>
          <a:xfrm>
            <a:off x="5749231" y="496"/>
            <a:ext cx="6686363" cy="4258658"/>
          </a:xfrm>
          <a:prstGeom prst="rect">
            <a:avLst/>
          </a:prstGeom>
        </p:spPr>
      </p:pic>
      <p:sp>
        <p:nvSpPr>
          <p:cNvPr id="4" name="Title 1"/>
          <p:cNvSpPr txBox="1">
            <a:spLocks/>
          </p:cNvSpPr>
          <p:nvPr/>
        </p:nvSpPr>
        <p:spPr>
          <a:xfrm>
            <a:off x="199796" y="4411532"/>
            <a:ext cx="1188450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5399" b="1" dirty="0">
                <a:solidFill>
                  <a:schemeClr val="bg1"/>
                </a:solidFill>
              </a:rPr>
              <a:t>Use in MS Clients</a:t>
            </a:r>
          </a:p>
          <a:p>
            <a:pPr marL="571390" indent="-571390" defTabSz="932563">
              <a:buFont typeface="Arial" panose="020B0604020202020204" pitchFamily="34" charset="0"/>
              <a:buChar char="•"/>
              <a:defRPr/>
            </a:pPr>
            <a:r>
              <a:rPr lang="en-US" sz="5399" b="1" dirty="0">
                <a:solidFill>
                  <a:schemeClr val="bg1"/>
                </a:solidFill>
              </a:rPr>
              <a:t>Use for Automation</a:t>
            </a:r>
          </a:p>
          <a:p>
            <a:pPr marL="571390" indent="-571390" defTabSz="932563">
              <a:buFont typeface="Arial" panose="020B0604020202020204" pitchFamily="34" charset="0"/>
              <a:buChar char="•"/>
              <a:defRPr/>
            </a:pPr>
            <a:r>
              <a:rPr lang="en-US" sz="5399" b="1" dirty="0">
                <a:solidFill>
                  <a:schemeClr val="bg1"/>
                </a:solidFill>
              </a:rPr>
              <a:t>Use for quick set up and tear down</a:t>
            </a:r>
          </a:p>
        </p:txBody>
      </p:sp>
    </p:spTree>
    <p:extLst>
      <p:ext uri="{BB962C8B-B14F-4D97-AF65-F5344CB8AC3E}">
        <p14:creationId xmlns:p14="http://schemas.microsoft.com/office/powerpoint/2010/main" val="161051519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467153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PowerShell ADF Example</a:t>
            </a:r>
          </a:p>
        </p:txBody>
      </p:sp>
      <p:sp>
        <p:nvSpPr>
          <p:cNvPr id="4" name="Title 1"/>
          <p:cNvSpPr txBox="1">
            <a:spLocks/>
          </p:cNvSpPr>
          <p:nvPr/>
        </p:nvSpPr>
        <p:spPr>
          <a:xfrm>
            <a:off x="123103" y="1363965"/>
            <a:ext cx="12312491" cy="53332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Add-</a:t>
            </a:r>
            <a:r>
              <a:rPr lang="en-US" sz="3199" b="1" dirty="0" err="1">
                <a:solidFill>
                  <a:srgbClr val="00B050"/>
                </a:solidFill>
                <a:latin typeface="Courier New" panose="02070309020205020404" pitchFamily="49" charset="0"/>
                <a:cs typeface="Courier New" panose="02070309020205020404" pitchFamily="49" charset="0"/>
              </a:rPr>
              <a:t>AzureAccount</a:t>
            </a:r>
            <a:r>
              <a:rPr lang="en-US" sz="3199" b="1" dirty="0">
                <a:solidFill>
                  <a:schemeClr val="bg1"/>
                </a:solidFill>
              </a:rPr>
              <a:t> and enter the user name and password</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Get-</a:t>
            </a:r>
            <a:r>
              <a:rPr lang="en-US" sz="3199" b="1" dirty="0" err="1">
                <a:solidFill>
                  <a:srgbClr val="00B050"/>
                </a:solidFill>
                <a:latin typeface="Courier New" panose="02070309020205020404" pitchFamily="49" charset="0"/>
                <a:cs typeface="Courier New" panose="02070309020205020404" pitchFamily="49" charset="0"/>
              </a:rPr>
              <a:t>AzureSubscription</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a:solidFill>
                  <a:schemeClr val="bg1"/>
                </a:solidFill>
              </a:rPr>
              <a:t>to view all the subscriptions for this account.</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Select-</a:t>
            </a:r>
            <a:r>
              <a:rPr lang="en-US" sz="3199" b="1" dirty="0" err="1">
                <a:solidFill>
                  <a:srgbClr val="00B050"/>
                </a:solidFill>
                <a:latin typeface="Courier New" panose="02070309020205020404" pitchFamily="49" charset="0"/>
                <a:cs typeface="Courier New" panose="02070309020205020404" pitchFamily="49" charset="0"/>
              </a:rPr>
              <a:t>AzureSubscription</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a:solidFill>
                  <a:schemeClr val="bg1"/>
                </a:solidFill>
              </a:rPr>
              <a:t>to select the subscription that you want to work with.</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Switch-</a:t>
            </a:r>
            <a:r>
              <a:rPr lang="en-US" sz="3199" b="1" dirty="0" err="1">
                <a:solidFill>
                  <a:srgbClr val="00B050"/>
                </a:solidFill>
                <a:latin typeface="Courier New" panose="02070309020205020404" pitchFamily="49" charset="0"/>
                <a:cs typeface="Courier New" panose="02070309020205020404" pitchFamily="49" charset="0"/>
              </a:rPr>
              <a:t>AzureMode</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AzureResourceManager</a:t>
            </a:r>
            <a:endParaRPr lang="en-US" sz="3199" b="1" dirty="0">
              <a:solidFill>
                <a:srgbClr val="00B050"/>
              </a:solidFill>
              <a:latin typeface="Courier New" panose="02070309020205020404" pitchFamily="49" charset="0"/>
              <a:cs typeface="Courier New" panose="02070309020205020404" pitchFamily="49" charset="0"/>
            </a:endParaRP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New-</a:t>
            </a:r>
            <a:r>
              <a:rPr lang="en-US" sz="3199" b="1" dirty="0" err="1">
                <a:solidFill>
                  <a:srgbClr val="00B050"/>
                </a:solidFill>
                <a:latin typeface="Courier New" panose="02070309020205020404" pitchFamily="49" charset="0"/>
                <a:cs typeface="Courier New" panose="02070309020205020404" pitchFamily="49" charset="0"/>
              </a:rPr>
              <a:t>AzureResourceGroup</a:t>
            </a:r>
            <a:r>
              <a:rPr lang="en-US" sz="3199" b="1" dirty="0">
                <a:solidFill>
                  <a:srgbClr val="00B050"/>
                </a:solidFill>
                <a:latin typeface="Courier New" panose="02070309020205020404" pitchFamily="49" charset="0"/>
                <a:cs typeface="Courier New" panose="02070309020205020404" pitchFamily="49" charset="0"/>
              </a:rPr>
              <a:t> -Name </a:t>
            </a:r>
            <a:r>
              <a:rPr lang="en-US" sz="3199" b="1" dirty="0" err="1">
                <a:solidFill>
                  <a:srgbClr val="00B050"/>
                </a:solidFill>
                <a:latin typeface="Courier New" panose="02070309020205020404" pitchFamily="49" charset="0"/>
                <a:cs typeface="Courier New" panose="02070309020205020404" pitchFamily="49" charset="0"/>
              </a:rPr>
              <a:t>ADFTutorialResourceGroup</a:t>
            </a:r>
            <a:r>
              <a:rPr lang="en-US" sz="3199" b="1" dirty="0">
                <a:solidFill>
                  <a:srgbClr val="00B050"/>
                </a:solidFill>
                <a:latin typeface="Courier New" panose="02070309020205020404" pitchFamily="49" charset="0"/>
                <a:cs typeface="Courier New" panose="02070309020205020404" pitchFamily="49" charset="0"/>
              </a:rPr>
              <a:t>  -Location "West US"</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New-</a:t>
            </a:r>
            <a:r>
              <a:rPr lang="en-US" sz="3199" b="1" dirty="0" err="1">
                <a:solidFill>
                  <a:srgbClr val="00B050"/>
                </a:solidFill>
                <a:latin typeface="Courier New" panose="02070309020205020404" pitchFamily="49" charset="0"/>
                <a:cs typeface="Courier New" panose="02070309020205020404" pitchFamily="49" charset="0"/>
              </a:rPr>
              <a:t>AzureDataFactory</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ResourceGroupName</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ADFTutorialResourceGroup</a:t>
            </a:r>
            <a:r>
              <a:rPr lang="en-US" sz="3199" b="1" dirty="0">
                <a:solidFill>
                  <a:srgbClr val="00B050"/>
                </a:solidFill>
                <a:latin typeface="Courier New" panose="02070309020205020404" pitchFamily="49" charset="0"/>
                <a:cs typeface="Courier New" panose="02070309020205020404" pitchFamily="49" charset="0"/>
              </a:rPr>
              <a:t> –Name </a:t>
            </a:r>
            <a:r>
              <a:rPr lang="en-US" sz="3199" b="1" dirty="0" err="1">
                <a:solidFill>
                  <a:srgbClr val="00B050"/>
                </a:solidFill>
                <a:latin typeface="Courier New" panose="02070309020205020404" pitchFamily="49" charset="0"/>
                <a:cs typeface="Courier New" panose="02070309020205020404" pitchFamily="49" charset="0"/>
              </a:rPr>
              <a:t>DataFactory</a:t>
            </a:r>
            <a:r>
              <a:rPr lang="en-US" sz="3199" b="1"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6703749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5332740" cy="3719477"/>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Visual Studio</a:t>
            </a:r>
          </a:p>
        </p:txBody>
      </p:sp>
      <p:sp>
        <p:nvSpPr>
          <p:cNvPr id="6" name="Title 1"/>
          <p:cNvSpPr txBox="1">
            <a:spLocks/>
          </p:cNvSpPr>
          <p:nvPr/>
        </p:nvSpPr>
        <p:spPr>
          <a:xfrm>
            <a:off x="203498" y="4259154"/>
            <a:ext cx="12025220"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4896" b="1" dirty="0">
                <a:solidFill>
                  <a:schemeClr val="bg1"/>
                </a:solidFill>
              </a:rPr>
              <a:t>Use in mature dev en</a:t>
            </a:r>
            <a:r>
              <a:rPr lang="en-US" sz="4896" b="1" dirty="0" err="1">
                <a:solidFill>
                  <a:schemeClr val="bg1"/>
                </a:solidFill>
              </a:rPr>
              <a:t>vironments</a:t>
            </a:r>
            <a:r>
              <a:rPr lang="en-US" sz="4896" b="1" dirty="0">
                <a:solidFill>
                  <a:schemeClr val="bg1"/>
                </a:solidFill>
              </a:rPr>
              <a:t> </a:t>
            </a:r>
          </a:p>
          <a:p>
            <a:pPr marL="571390" indent="-571390" defTabSz="932563">
              <a:buFont typeface="Arial" panose="020B0604020202020204" pitchFamily="34" charset="0"/>
              <a:buChar char="•"/>
              <a:defRPr/>
            </a:pPr>
            <a:r>
              <a:rPr lang="en-US" sz="4896" b="1" dirty="0">
                <a:solidFill>
                  <a:schemeClr val="bg1"/>
                </a:solidFill>
              </a:rPr>
              <a:t>Use when integrated into larger development process</a:t>
            </a:r>
          </a:p>
        </p:txBody>
      </p:sp>
      <p:pic>
        <p:nvPicPr>
          <p:cNvPr id="4" name="Picture 3"/>
          <p:cNvPicPr>
            <a:picLocks noChangeAspect="1"/>
          </p:cNvPicPr>
          <p:nvPr/>
        </p:nvPicPr>
        <p:blipFill>
          <a:blip r:embed="rId3"/>
          <a:stretch>
            <a:fillRect/>
          </a:stretch>
        </p:blipFill>
        <p:spPr>
          <a:xfrm>
            <a:off x="5695656" y="497"/>
            <a:ext cx="6758263" cy="3801522"/>
          </a:xfrm>
          <a:prstGeom prst="rect">
            <a:avLst/>
          </a:prstGeom>
        </p:spPr>
      </p:pic>
    </p:spTree>
    <p:extLst>
      <p:ext uri="{BB962C8B-B14F-4D97-AF65-F5344CB8AC3E}">
        <p14:creationId xmlns:p14="http://schemas.microsoft.com/office/powerpoint/2010/main" val="262815680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the ADF, Load your Source Data</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63276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87325"/>
            <a:ext cx="7310438" cy="995363"/>
          </a:xfrm>
        </p:spPr>
        <p:txBody>
          <a:bodyPr vert="horz" lIns="186521" tIns="46630" rIns="186521" bIns="46630" rtlCol="0" anchor="t">
            <a:noAutofit/>
          </a:bodyPr>
          <a:lstStyle/>
          <a:p>
            <a:r>
              <a:rPr lang="en-US" dirty="0">
                <a:solidFill>
                  <a:schemeClr val="bg1"/>
                </a:solidFill>
              </a:rPr>
              <a:t>3. Create Linked Services</a:t>
            </a:r>
          </a:p>
        </p:txBody>
      </p:sp>
      <p:sp>
        <p:nvSpPr>
          <p:cNvPr id="3" name="Title 1"/>
          <p:cNvSpPr txBox="1">
            <a:spLocks/>
          </p:cNvSpPr>
          <p:nvPr/>
        </p:nvSpPr>
        <p:spPr>
          <a:xfrm>
            <a:off x="874644" y="1978060"/>
            <a:ext cx="10595113" cy="419414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6000" i="1" dirty="0">
                <a:solidFill>
                  <a:schemeClr val="bg1"/>
                </a:solidFill>
              </a:rPr>
              <a:t>A Connection</a:t>
            </a:r>
            <a:r>
              <a:rPr lang="en-US" sz="6000" dirty="0">
                <a:solidFill>
                  <a:schemeClr val="bg1"/>
                </a:solidFill>
              </a:rPr>
              <a:t> to Data or </a:t>
            </a:r>
            <a:r>
              <a:rPr lang="en-US" sz="6000" i="1" dirty="0">
                <a:solidFill>
                  <a:schemeClr val="bg1"/>
                </a:solidFill>
              </a:rPr>
              <a:t>Connection </a:t>
            </a:r>
            <a:r>
              <a:rPr lang="en-US" sz="6000" dirty="0">
                <a:solidFill>
                  <a:schemeClr val="bg1"/>
                </a:solidFill>
              </a:rPr>
              <a:t>to Compute Resource – Also termed “Data Store”</a:t>
            </a:r>
          </a:p>
        </p:txBody>
      </p:sp>
    </p:spTree>
    <p:extLst>
      <p:ext uri="{BB962C8B-B14F-4D97-AF65-F5344CB8AC3E}">
        <p14:creationId xmlns:p14="http://schemas.microsoft.com/office/powerpoint/2010/main" val="915113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Data Options</a:t>
            </a:r>
          </a:p>
        </p:txBody>
      </p:sp>
      <p:pic>
        <p:nvPicPr>
          <p:cNvPr id="3" name="Picture 2"/>
          <p:cNvPicPr>
            <a:picLocks noChangeAspect="1"/>
          </p:cNvPicPr>
          <p:nvPr/>
        </p:nvPicPr>
        <p:blipFill>
          <a:blip r:embed="rId3">
            <a:duotone>
              <a:prstClr val="black"/>
              <a:schemeClr val="accent1">
                <a:tint val="45000"/>
                <a:satMod val="400000"/>
              </a:schemeClr>
            </a:duotone>
          </a:blip>
          <a:stretch>
            <a:fillRect/>
          </a:stretch>
        </p:blipFill>
        <p:spPr>
          <a:xfrm>
            <a:off x="247977" y="852912"/>
            <a:ext cx="331635" cy="230527"/>
          </a:xfrm>
          <a:prstGeom prst="rect">
            <a:avLst/>
          </a:prstGeom>
        </p:spPr>
      </p:pic>
      <p:pic>
        <p:nvPicPr>
          <p:cNvPr id="4" name="Picture 3"/>
          <p:cNvPicPr>
            <a:picLocks noChangeAspect="1"/>
          </p:cNvPicPr>
          <p:nvPr/>
        </p:nvPicPr>
        <p:blipFill>
          <a:blip r:embed="rId4">
            <a:duotone>
              <a:prstClr val="black"/>
              <a:schemeClr val="accent1">
                <a:tint val="45000"/>
                <a:satMod val="400000"/>
              </a:schemeClr>
            </a:duotone>
          </a:blip>
          <a:stretch>
            <a:fillRect/>
          </a:stretch>
        </p:blipFill>
        <p:spPr>
          <a:xfrm>
            <a:off x="3018292" y="815221"/>
            <a:ext cx="491635" cy="305907"/>
          </a:xfrm>
          <a:prstGeom prst="rect">
            <a:avLst/>
          </a:prstGeom>
        </p:spPr>
      </p:pic>
      <p:graphicFrame>
        <p:nvGraphicFramePr>
          <p:cNvPr id="9" name="Table 8"/>
          <p:cNvGraphicFramePr>
            <a:graphicFrameLocks noGrp="1"/>
          </p:cNvGraphicFramePr>
          <p:nvPr>
            <p:extLst/>
          </p:nvPr>
        </p:nvGraphicFramePr>
        <p:xfrm>
          <a:off x="199795" y="1211586"/>
          <a:ext cx="12123176" cy="5448842"/>
        </p:xfrm>
        <a:graphic>
          <a:graphicData uri="http://schemas.openxmlformats.org/drawingml/2006/table">
            <a:tbl>
              <a:tblPr>
                <a:tableStyleId>{3C2FFA5D-87B4-456A-9821-1D502468CF0F}</a:tableStyleId>
              </a:tblPr>
              <a:tblGrid>
                <a:gridCol w="2755253">
                  <a:extLst>
                    <a:ext uri="{9D8B030D-6E8A-4147-A177-3AD203B41FA5}">
                      <a16:colId xmlns:a16="http://schemas.microsoft.com/office/drawing/2014/main" val="3574659874"/>
                    </a:ext>
                  </a:extLst>
                </a:gridCol>
                <a:gridCol w="9367923">
                  <a:extLst>
                    <a:ext uri="{9D8B030D-6E8A-4147-A177-3AD203B41FA5}">
                      <a16:colId xmlns:a16="http://schemas.microsoft.com/office/drawing/2014/main" val="1905114080"/>
                    </a:ext>
                  </a:extLst>
                </a:gridCol>
              </a:tblGrid>
              <a:tr h="246475">
                <a:tc>
                  <a:txBody>
                    <a:bodyPr/>
                    <a:lstStyle/>
                    <a:p>
                      <a:r>
                        <a:rPr lang="en-US" sz="1500" b="1" dirty="0"/>
                        <a:t>Source</a:t>
                      </a:r>
                      <a:endParaRPr lang="en-US" sz="1500" b="1" dirty="0">
                        <a:solidFill>
                          <a:srgbClr val="000000"/>
                        </a:solidFill>
                      </a:endParaRPr>
                    </a:p>
                  </a:txBody>
                  <a:tcPr marL="13325" marR="13325" marT="6662" marB="6662" anchor="ctr"/>
                </a:tc>
                <a:tc>
                  <a:txBody>
                    <a:bodyPr/>
                    <a:lstStyle/>
                    <a:p>
                      <a:r>
                        <a:rPr lang="en-US" sz="1500" b="1" dirty="0"/>
                        <a:t>Sink</a:t>
                      </a:r>
                      <a:endParaRPr lang="en-US" sz="1500" b="1" dirty="0">
                        <a:solidFill>
                          <a:srgbClr val="000000"/>
                        </a:solidFill>
                      </a:endParaRPr>
                    </a:p>
                  </a:txBody>
                  <a:tcPr marL="13325" marR="13325" marT="6662" marB="6662" anchor="ctr"/>
                </a:tc>
                <a:extLst>
                  <a:ext uri="{0D108BD9-81ED-4DB2-BD59-A6C34878D82A}">
                    <a16:rowId xmlns:a16="http://schemas.microsoft.com/office/drawing/2014/main" val="1623889821"/>
                  </a:ext>
                </a:extLst>
              </a:tr>
              <a:tr h="479626">
                <a:tc>
                  <a:txBody>
                    <a:bodyPr/>
                    <a:lstStyle/>
                    <a:p>
                      <a:r>
                        <a:rPr lang="en-US" sz="1500" dirty="0"/>
                        <a:t> Blob</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967277091"/>
                  </a:ext>
                </a:extLst>
              </a:tr>
              <a:tr h="479626">
                <a:tc>
                  <a:txBody>
                    <a:bodyPr/>
                    <a:lstStyle/>
                    <a:p>
                      <a:r>
                        <a:rPr lang="en-US" sz="1500" dirty="0"/>
                        <a:t> Table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786144791"/>
                  </a:ext>
                </a:extLst>
              </a:tr>
              <a:tr h="479626">
                <a:tc>
                  <a:txBody>
                    <a:bodyPr/>
                    <a:lstStyle/>
                    <a:p>
                      <a:r>
                        <a:rPr lang="en-US" sz="1500" dirty="0"/>
                        <a:t> 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896722728"/>
                  </a:ext>
                </a:extLst>
              </a:tr>
              <a:tr h="479626">
                <a:tc>
                  <a:txBody>
                    <a:bodyPr/>
                    <a:lstStyle/>
                    <a:p>
                      <a:r>
                        <a:rPr lang="en-US" sz="1500" dirty="0"/>
                        <a:t> SQL Data Warehouse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370360485"/>
                  </a:ext>
                </a:extLst>
              </a:tr>
              <a:tr h="246475">
                <a:tc>
                  <a:txBody>
                    <a:bodyPr/>
                    <a:lstStyle/>
                    <a:p>
                      <a:r>
                        <a:rPr lang="en-US" sz="1500" dirty="0"/>
                        <a:t> </a:t>
                      </a:r>
                      <a:r>
                        <a:rPr lang="en-US" sz="1500" dirty="0" err="1"/>
                        <a:t>DocumentDB</a:t>
                      </a:r>
                      <a:endParaRPr lang="en-US" sz="1500" dirty="0">
                        <a:solidFill>
                          <a:srgbClr val="000000"/>
                        </a:solidFill>
                      </a:endParaRPr>
                    </a:p>
                  </a:txBody>
                  <a:tcPr marL="13325" marR="13325" marT="6662" marB="6662" anchor="ctr"/>
                </a:tc>
                <a:tc>
                  <a:txBody>
                    <a:bodyPr/>
                    <a:lstStyle/>
                    <a:p>
                      <a:r>
                        <a:rPr lang="en-US" sz="1500" dirty="0"/>
                        <a:t> Blob,  Table,  SQL Database,  SQL Data Warehouse,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67664047"/>
                  </a:ext>
                </a:extLst>
              </a:tr>
              <a:tr h="479626">
                <a:tc>
                  <a:txBody>
                    <a:bodyPr/>
                    <a:lstStyle/>
                    <a:p>
                      <a:r>
                        <a:rPr lang="en-US" sz="1500" dirty="0"/>
                        <a:t> Data Lake Store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78473822"/>
                  </a:ext>
                </a:extLst>
              </a:tr>
              <a:tr h="259767">
                <a:tc>
                  <a:txBody>
                    <a:bodyPr/>
                    <a:lstStyle/>
                    <a:p>
                      <a:r>
                        <a:rPr lang="en-US" sz="1500" dirty="0"/>
                        <a:t>SQL Server on IaaS</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747439040"/>
                  </a:ext>
                </a:extLst>
              </a:tr>
              <a:tr h="479626">
                <a:tc>
                  <a:txBody>
                    <a:bodyPr/>
                    <a:lstStyle/>
                    <a:p>
                      <a:r>
                        <a:rPr lang="en-US" sz="1500" dirty="0" err="1"/>
                        <a:t>OnPrem</a:t>
                      </a:r>
                      <a:r>
                        <a:rPr lang="en-US" sz="1500" dirty="0"/>
                        <a:t> File System</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2410722271"/>
                  </a:ext>
                </a:extLst>
              </a:tr>
              <a:tr h="259767">
                <a:tc>
                  <a:txBody>
                    <a:bodyPr/>
                    <a:lstStyle/>
                    <a:p>
                      <a:r>
                        <a:rPr lang="en-US" sz="1500" dirty="0" err="1"/>
                        <a:t>OnPrem</a:t>
                      </a:r>
                      <a:r>
                        <a:rPr lang="en-US" sz="1500" dirty="0"/>
                        <a:t> SQL Server</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435880020"/>
                  </a:ext>
                </a:extLst>
              </a:tr>
              <a:tr h="259767">
                <a:tc>
                  <a:txBody>
                    <a:bodyPr/>
                    <a:lstStyle/>
                    <a:p>
                      <a:r>
                        <a:rPr lang="en-US" sz="1500" dirty="0" err="1"/>
                        <a:t>OnPrem</a:t>
                      </a:r>
                      <a:r>
                        <a:rPr lang="en-US" sz="1500" dirty="0"/>
                        <a:t> Oracle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713423686"/>
                  </a:ext>
                </a:extLst>
              </a:tr>
              <a:tr h="259767">
                <a:tc>
                  <a:txBody>
                    <a:bodyPr/>
                    <a:lstStyle/>
                    <a:p>
                      <a:r>
                        <a:rPr lang="en-US" sz="1500" dirty="0" err="1"/>
                        <a:t>OnPrem</a:t>
                      </a:r>
                      <a:r>
                        <a:rPr lang="en-US" sz="1500" dirty="0"/>
                        <a:t> MySQL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351972753"/>
                  </a:ext>
                </a:extLst>
              </a:tr>
              <a:tr h="259767">
                <a:tc>
                  <a:txBody>
                    <a:bodyPr/>
                    <a:lstStyle/>
                    <a:p>
                      <a:r>
                        <a:rPr lang="en-US" sz="1500" dirty="0" err="1"/>
                        <a:t>OnPrem</a:t>
                      </a:r>
                      <a:r>
                        <a:rPr lang="en-US" sz="1500" dirty="0"/>
                        <a:t> DB2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59064860"/>
                  </a:ext>
                </a:extLst>
              </a:tr>
              <a:tr h="259767">
                <a:tc>
                  <a:txBody>
                    <a:bodyPr/>
                    <a:lstStyle/>
                    <a:p>
                      <a:r>
                        <a:rPr lang="en-US" sz="1500" dirty="0" err="1"/>
                        <a:t>OnPrem</a:t>
                      </a:r>
                      <a:r>
                        <a:rPr lang="en-US" sz="1500" dirty="0"/>
                        <a:t> Teradata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94564059"/>
                  </a:ext>
                </a:extLst>
              </a:tr>
              <a:tr h="259767">
                <a:tc>
                  <a:txBody>
                    <a:bodyPr/>
                    <a:lstStyle/>
                    <a:p>
                      <a:r>
                        <a:rPr lang="en-US" sz="1500" dirty="0" err="1"/>
                        <a:t>OnPrem</a:t>
                      </a:r>
                      <a:r>
                        <a:rPr lang="en-US" sz="1500" dirty="0"/>
                        <a:t> Sybase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894150089"/>
                  </a:ext>
                </a:extLst>
              </a:tr>
              <a:tr h="259767">
                <a:tc>
                  <a:txBody>
                    <a:bodyPr/>
                    <a:lstStyle/>
                    <a:p>
                      <a:r>
                        <a:rPr lang="en-US" sz="1500" dirty="0" err="1"/>
                        <a:t>OnPrem</a:t>
                      </a:r>
                      <a:r>
                        <a:rPr lang="en-US" sz="1500" dirty="0"/>
                        <a:t> PostgreSQL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2992693200"/>
                  </a:ext>
                </a:extLst>
              </a:tr>
            </a:tbl>
          </a:graphicData>
        </a:graphic>
      </p:graphicFrame>
    </p:spTree>
    <p:extLst>
      <p:ext uri="{BB962C8B-B14F-4D97-AF65-F5344CB8AC3E}">
        <p14:creationId xmlns:p14="http://schemas.microsoft.com/office/powerpoint/2010/main" val="222029844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112904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Activity Options</a:t>
            </a:r>
          </a:p>
        </p:txBody>
      </p:sp>
      <p:graphicFrame>
        <p:nvGraphicFramePr>
          <p:cNvPr id="4" name="Table 3"/>
          <p:cNvGraphicFramePr>
            <a:graphicFrameLocks noGrp="1"/>
          </p:cNvGraphicFramePr>
          <p:nvPr>
            <p:extLst/>
          </p:nvPr>
        </p:nvGraphicFramePr>
        <p:xfrm>
          <a:off x="351166" y="1363965"/>
          <a:ext cx="11733135" cy="4749996"/>
        </p:xfrm>
        <a:graphic>
          <a:graphicData uri="http://schemas.openxmlformats.org/drawingml/2006/table">
            <a:tbl>
              <a:tblPr firstRow="1" firstCol="1">
                <a:tableStyleId>{ED083AE6-46FA-4A59-8FB0-9F97EB10719F}</a:tableStyleId>
              </a:tblPr>
              <a:tblGrid>
                <a:gridCol w="6079421">
                  <a:extLst>
                    <a:ext uri="{9D8B030D-6E8A-4147-A177-3AD203B41FA5}">
                      <a16:colId xmlns:a16="http://schemas.microsoft.com/office/drawing/2014/main" val="956320187"/>
                    </a:ext>
                  </a:extLst>
                </a:gridCol>
                <a:gridCol w="5653714">
                  <a:extLst>
                    <a:ext uri="{9D8B030D-6E8A-4147-A177-3AD203B41FA5}">
                      <a16:colId xmlns:a16="http://schemas.microsoft.com/office/drawing/2014/main" val="4203696472"/>
                    </a:ext>
                  </a:extLst>
                </a:gridCol>
              </a:tblGrid>
              <a:tr h="480302">
                <a:tc>
                  <a:txBody>
                    <a:bodyPr/>
                    <a:lstStyle/>
                    <a:p>
                      <a:pPr algn="l"/>
                      <a:r>
                        <a:rPr lang="en-US" sz="2800" dirty="0">
                          <a:solidFill>
                            <a:schemeClr val="bg2"/>
                          </a:solidFill>
                        </a:rPr>
                        <a:t>Transformation activity</a:t>
                      </a:r>
                    </a:p>
                  </a:txBody>
                  <a:tcPr marL="53641" marR="53641" marT="26822" marB="26822" anchor="ctr"/>
                </a:tc>
                <a:tc>
                  <a:txBody>
                    <a:bodyPr/>
                    <a:lstStyle/>
                    <a:p>
                      <a:pPr algn="l"/>
                      <a:r>
                        <a:rPr lang="en-US" sz="2800" dirty="0">
                          <a:solidFill>
                            <a:schemeClr val="bg2"/>
                          </a:solidFill>
                        </a:rPr>
                        <a:t>Compute environment</a:t>
                      </a:r>
                    </a:p>
                  </a:txBody>
                  <a:tcPr marL="53641" marR="53641" marT="26822" marB="26822" anchor="ctr"/>
                </a:tc>
                <a:extLst>
                  <a:ext uri="{0D108BD9-81ED-4DB2-BD59-A6C34878D82A}">
                    <a16:rowId xmlns:a16="http://schemas.microsoft.com/office/drawing/2014/main" val="3464614898"/>
                  </a:ext>
                </a:extLst>
              </a:tr>
              <a:tr h="480302">
                <a:tc>
                  <a:txBody>
                    <a:bodyPr/>
                    <a:lstStyle/>
                    <a:p>
                      <a:pPr algn="l"/>
                      <a:r>
                        <a:rPr lang="en-US" sz="2800" dirty="0">
                          <a:solidFill>
                            <a:schemeClr val="accent4">
                              <a:lumMod val="75000"/>
                            </a:schemeClr>
                          </a:solidFill>
                        </a:rPr>
                        <a:t>Hive</a:t>
                      </a:r>
                    </a:p>
                  </a:txBody>
                  <a:tcPr marL="53641" marR="53641" marT="26822" marB="26822" anchor="ctr"/>
                </a:tc>
                <a:tc>
                  <a:txBody>
                    <a:bodyPr/>
                    <a:lstStyle/>
                    <a:p>
                      <a:pPr algn="l"/>
                      <a:r>
                        <a:rPr lang="en-US" sz="2800" dirty="0">
                          <a:solidFill>
                            <a:schemeClr val="bg2"/>
                          </a:solidFill>
                        </a:rPr>
                        <a:t>HDInsight [Hadoop]</a:t>
                      </a:r>
                    </a:p>
                  </a:txBody>
                  <a:tcPr marL="53641" marR="53641" marT="26822" marB="26822" anchor="ctr"/>
                </a:tc>
                <a:extLst>
                  <a:ext uri="{0D108BD9-81ED-4DB2-BD59-A6C34878D82A}">
                    <a16:rowId xmlns:a16="http://schemas.microsoft.com/office/drawing/2014/main" val="2934412833"/>
                  </a:ext>
                </a:extLst>
              </a:tr>
              <a:tr h="480302">
                <a:tc>
                  <a:txBody>
                    <a:bodyPr/>
                    <a:lstStyle/>
                    <a:p>
                      <a:pPr algn="l"/>
                      <a:r>
                        <a:rPr lang="en-US" sz="2800" dirty="0">
                          <a:solidFill>
                            <a:schemeClr val="accent4">
                              <a:lumMod val="75000"/>
                            </a:schemeClr>
                          </a:solidFill>
                        </a:rPr>
                        <a:t>Pig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1932753488"/>
                  </a:ext>
                </a:extLst>
              </a:tr>
              <a:tr h="480302">
                <a:tc>
                  <a:txBody>
                    <a:bodyPr/>
                    <a:lstStyle/>
                    <a:p>
                      <a:pPr algn="l"/>
                      <a:r>
                        <a:rPr lang="en-US" sz="2800" dirty="0">
                          <a:solidFill>
                            <a:schemeClr val="accent4">
                              <a:lumMod val="75000"/>
                            </a:schemeClr>
                          </a:solidFill>
                        </a:rPr>
                        <a:t>MapReduce</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414174395"/>
                  </a:ext>
                </a:extLst>
              </a:tr>
              <a:tr h="480302">
                <a:tc>
                  <a:txBody>
                    <a:bodyPr/>
                    <a:lstStyle/>
                    <a:p>
                      <a:pPr algn="l"/>
                      <a:r>
                        <a:rPr lang="en-US" sz="2800" dirty="0">
                          <a:solidFill>
                            <a:schemeClr val="accent4">
                              <a:lumMod val="75000"/>
                            </a:schemeClr>
                          </a:solidFill>
                        </a:rPr>
                        <a:t>Hadoop Streaming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3159801222"/>
                  </a:ext>
                </a:extLst>
              </a:tr>
              <a:tr h="906962">
                <a:tc>
                  <a:txBody>
                    <a:bodyPr/>
                    <a:lstStyle/>
                    <a:p>
                      <a:pPr algn="l"/>
                      <a:r>
                        <a:rPr lang="en-US" sz="2800" dirty="0">
                          <a:solidFill>
                            <a:schemeClr val="accent4">
                              <a:lumMod val="75000"/>
                            </a:schemeClr>
                          </a:solidFill>
                        </a:rPr>
                        <a:t>Machine Learning activities: Batch Execution and Update Resource</a:t>
                      </a:r>
                    </a:p>
                  </a:txBody>
                  <a:tcPr marL="53641" marR="53641" marT="26822" marB="26822" anchor="ctr"/>
                </a:tc>
                <a:tc>
                  <a:txBody>
                    <a:bodyPr/>
                    <a:lstStyle/>
                    <a:p>
                      <a:pPr algn="l"/>
                      <a:r>
                        <a:rPr lang="en-US" sz="2800" dirty="0">
                          <a:solidFill>
                            <a:schemeClr val="bg2"/>
                          </a:solidFill>
                        </a:rPr>
                        <a:t>Azure VM</a:t>
                      </a:r>
                    </a:p>
                  </a:txBody>
                  <a:tcPr marL="53641" marR="53641" marT="26822" marB="26822" anchor="ctr"/>
                </a:tc>
                <a:extLst>
                  <a:ext uri="{0D108BD9-81ED-4DB2-BD59-A6C34878D82A}">
                    <a16:rowId xmlns:a16="http://schemas.microsoft.com/office/drawing/2014/main" val="80762818"/>
                  </a:ext>
                </a:extLst>
              </a:tr>
              <a:tr h="480302">
                <a:tc>
                  <a:txBody>
                    <a:bodyPr/>
                    <a:lstStyle/>
                    <a:p>
                      <a:pPr algn="l"/>
                      <a:r>
                        <a:rPr lang="en-US" sz="2800" dirty="0">
                          <a:solidFill>
                            <a:schemeClr val="accent4">
                              <a:lumMod val="75000"/>
                            </a:schemeClr>
                          </a:solidFill>
                        </a:rPr>
                        <a:t>Stored Procedure</a:t>
                      </a:r>
                    </a:p>
                  </a:txBody>
                  <a:tcPr marL="53641" marR="53641" marT="26822" marB="26822" anchor="ctr"/>
                </a:tc>
                <a:tc>
                  <a:txBody>
                    <a:bodyPr/>
                    <a:lstStyle/>
                    <a:p>
                      <a:pPr algn="l"/>
                      <a:r>
                        <a:rPr lang="en-US" sz="2800">
                          <a:solidFill>
                            <a:schemeClr val="bg2"/>
                          </a:solidFill>
                        </a:rPr>
                        <a:t>Azure SQL</a:t>
                      </a:r>
                    </a:p>
                  </a:txBody>
                  <a:tcPr marL="53641" marR="53641" marT="26822" marB="26822" anchor="ctr"/>
                </a:tc>
                <a:extLst>
                  <a:ext uri="{0D108BD9-81ED-4DB2-BD59-A6C34878D82A}">
                    <a16:rowId xmlns:a16="http://schemas.microsoft.com/office/drawing/2014/main" val="971551458"/>
                  </a:ext>
                </a:extLst>
              </a:tr>
              <a:tr h="480302">
                <a:tc>
                  <a:txBody>
                    <a:bodyPr/>
                    <a:lstStyle/>
                    <a:p>
                      <a:pPr algn="l"/>
                      <a:r>
                        <a:rPr lang="en-US" sz="2800" dirty="0">
                          <a:solidFill>
                            <a:schemeClr val="accent4">
                              <a:lumMod val="75000"/>
                            </a:schemeClr>
                          </a:solidFill>
                        </a:rPr>
                        <a:t>Data Lake Analytics U-SQL</a:t>
                      </a:r>
                    </a:p>
                  </a:txBody>
                  <a:tcPr marL="53641" marR="53641" marT="26822" marB="26822" anchor="ctr"/>
                </a:tc>
                <a:tc>
                  <a:txBody>
                    <a:bodyPr/>
                    <a:lstStyle/>
                    <a:p>
                      <a:pPr algn="l"/>
                      <a:r>
                        <a:rPr lang="en-US" sz="2800">
                          <a:solidFill>
                            <a:schemeClr val="bg2"/>
                          </a:solidFill>
                        </a:rPr>
                        <a:t>Azure Data Lake Analytics</a:t>
                      </a:r>
                    </a:p>
                  </a:txBody>
                  <a:tcPr marL="53641" marR="53641" marT="26822" marB="26822" anchor="ctr"/>
                </a:tc>
                <a:extLst>
                  <a:ext uri="{0D108BD9-81ED-4DB2-BD59-A6C34878D82A}">
                    <a16:rowId xmlns:a16="http://schemas.microsoft.com/office/drawing/2014/main" val="1912210201"/>
                  </a:ext>
                </a:extLst>
              </a:tr>
              <a:tr h="480302">
                <a:tc>
                  <a:txBody>
                    <a:bodyPr/>
                    <a:lstStyle/>
                    <a:p>
                      <a:pPr algn="l"/>
                      <a:r>
                        <a:rPr lang="en-US" sz="2800" dirty="0" err="1">
                          <a:solidFill>
                            <a:schemeClr val="accent4">
                              <a:lumMod val="75000"/>
                            </a:schemeClr>
                          </a:solidFill>
                        </a:rPr>
                        <a:t>DotNet</a:t>
                      </a:r>
                      <a:endParaRPr lang="en-US" sz="2800" dirty="0">
                        <a:solidFill>
                          <a:schemeClr val="accent4">
                            <a:lumMod val="75000"/>
                          </a:schemeClr>
                        </a:solidFill>
                      </a:endParaRPr>
                    </a:p>
                  </a:txBody>
                  <a:tcPr marL="53641" marR="53641" marT="26822" marB="26822" anchor="ctr"/>
                </a:tc>
                <a:tc>
                  <a:txBody>
                    <a:bodyPr/>
                    <a:lstStyle/>
                    <a:p>
                      <a:pPr algn="l"/>
                      <a:r>
                        <a:rPr lang="en-US" sz="2800" dirty="0">
                          <a:solidFill>
                            <a:schemeClr val="bg2"/>
                          </a:solidFill>
                        </a:rPr>
                        <a:t>HDInsight [Hadoop] or Azure Batch</a:t>
                      </a:r>
                    </a:p>
                  </a:txBody>
                  <a:tcPr marL="53641" marR="53641" marT="26822" marB="26822" anchor="ctr"/>
                </a:tc>
                <a:extLst>
                  <a:ext uri="{0D108BD9-81ED-4DB2-BD59-A6C34878D82A}">
                    <a16:rowId xmlns:a16="http://schemas.microsoft.com/office/drawing/2014/main" val="3107751975"/>
                  </a:ext>
                </a:extLst>
              </a:tr>
            </a:tbl>
          </a:graphicData>
        </a:graphic>
      </p:graphicFrame>
    </p:spTree>
    <p:extLst>
      <p:ext uri="{BB962C8B-B14F-4D97-AF65-F5344CB8AC3E}">
        <p14:creationId xmlns:p14="http://schemas.microsoft.com/office/powerpoint/2010/main" val="12796916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82947" y="1093328"/>
            <a:ext cx="7411159" cy="4837434"/>
          </a:xfrm>
          <a:prstGeom prst="rect">
            <a:avLst/>
          </a:prstGeom>
        </p:spPr>
      </p:pic>
      <p:sp>
        <p:nvSpPr>
          <p:cNvPr id="4"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defRPr/>
            </a:pPr>
            <a:r>
              <a:rPr lang="en-US" sz="4799" kern="0" dirty="0">
                <a:solidFill>
                  <a:schemeClr val="bg1"/>
                </a:solidFill>
                <a:latin typeface="Segoe UI Light"/>
              </a:rPr>
              <a:t>Gateway for On-Prem</a:t>
            </a:r>
          </a:p>
        </p:txBody>
      </p:sp>
    </p:spTree>
    <p:extLst>
      <p:ext uri="{BB962C8B-B14F-4D97-AF65-F5344CB8AC3E}">
        <p14:creationId xmlns:p14="http://schemas.microsoft.com/office/powerpoint/2010/main" val="206418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the Linked Services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01712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4463"/>
            <a:ext cx="7472363" cy="919162"/>
          </a:xfrm>
        </p:spPr>
        <p:txBody>
          <a:bodyPr vert="horz" lIns="186521" tIns="46630" rIns="186521" bIns="46630" rtlCol="0" anchor="t">
            <a:noAutofit/>
          </a:bodyPr>
          <a:lstStyle/>
          <a:p>
            <a:r>
              <a:rPr lang="en-US" dirty="0">
                <a:solidFill>
                  <a:schemeClr val="bg1"/>
                </a:solidFill>
              </a:rPr>
              <a:t>4: Create Datasets</a:t>
            </a:r>
          </a:p>
        </p:txBody>
      </p:sp>
      <p:sp>
        <p:nvSpPr>
          <p:cNvPr id="3" name="Rectangle 2"/>
          <p:cNvSpPr/>
          <p:nvPr/>
        </p:nvSpPr>
        <p:spPr>
          <a:xfrm>
            <a:off x="2675229" y="2328490"/>
            <a:ext cx="6704649" cy="2240437"/>
          </a:xfrm>
          <a:prstGeom prst="rect">
            <a:avLst/>
          </a:prstGeom>
        </p:spPr>
        <p:txBody>
          <a:bodyPr/>
          <a:lstStyle/>
          <a:p>
            <a:pPr defTabSz="914224">
              <a:lnSpc>
                <a:spcPct val="90000"/>
              </a:lnSpc>
              <a:spcBef>
                <a:spcPct val="0"/>
              </a:spcBef>
            </a:pPr>
            <a:r>
              <a:rPr lang="en-US" sz="7198" kern="0" spc="-102" dirty="0">
                <a:ln w="3175">
                  <a:noFill/>
                </a:ln>
                <a:solidFill>
                  <a:schemeClr val="bg1"/>
                </a:solidFill>
                <a:latin typeface="+mj-lt"/>
                <a:cs typeface="Segoe UI" pitchFamily="34" charset="0"/>
              </a:rPr>
              <a:t>Named reference </a:t>
            </a:r>
            <a:r>
              <a:rPr lang="en-US" sz="7198" i="1" kern="0" spc="-102" dirty="0">
                <a:ln w="3175">
                  <a:noFill/>
                </a:ln>
                <a:solidFill>
                  <a:schemeClr val="bg1"/>
                </a:solidFill>
                <a:latin typeface="+mj-lt"/>
                <a:cs typeface="Segoe UI" pitchFamily="34" charset="0"/>
              </a:rPr>
              <a:t>or </a:t>
            </a:r>
            <a:r>
              <a:rPr lang="en-US" sz="7198" kern="0" spc="-102" dirty="0">
                <a:ln w="3175">
                  <a:noFill/>
                </a:ln>
                <a:solidFill>
                  <a:schemeClr val="bg1"/>
                </a:solidFill>
                <a:latin typeface="+mj-lt"/>
                <a:cs typeface="Segoe UI" pitchFamily="34" charset="0"/>
              </a:rPr>
              <a:t>pointer </a:t>
            </a:r>
            <a:r>
              <a:rPr lang="en-US" sz="7198" i="1" kern="0" spc="-102" dirty="0">
                <a:ln w="3175">
                  <a:noFill/>
                </a:ln>
                <a:solidFill>
                  <a:schemeClr val="bg1"/>
                </a:solidFill>
                <a:latin typeface="+mj-lt"/>
                <a:cs typeface="Segoe UI" pitchFamily="34" charset="0"/>
              </a:rPr>
              <a:t>to </a:t>
            </a:r>
            <a:r>
              <a:rPr lang="en-US" sz="7198" kern="0" spc="-102" dirty="0">
                <a:ln w="3175">
                  <a:noFill/>
                </a:ln>
                <a:solidFill>
                  <a:schemeClr val="bg1"/>
                </a:solidFill>
                <a:latin typeface="+mj-lt"/>
                <a:cs typeface="Segoe UI" pitchFamily="34" charset="0"/>
              </a:rPr>
              <a:t>data</a:t>
            </a:r>
          </a:p>
        </p:txBody>
      </p:sp>
    </p:spTree>
    <p:extLst>
      <p:ext uri="{BB962C8B-B14F-4D97-AF65-F5344CB8AC3E}">
        <p14:creationId xmlns:p14="http://schemas.microsoft.com/office/powerpoint/2010/main" val="298388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Dataset Concepts</a:t>
            </a:r>
          </a:p>
        </p:txBody>
      </p:sp>
      <p:sp>
        <p:nvSpPr>
          <p:cNvPr id="3" name="Rectangle 2"/>
          <p:cNvSpPr/>
          <p:nvPr/>
        </p:nvSpPr>
        <p:spPr>
          <a:xfrm>
            <a:off x="275480" y="853749"/>
            <a:ext cx="11470984" cy="6058340"/>
          </a:xfrm>
          <a:prstGeom prst="rect">
            <a:avLst/>
          </a:prstGeom>
        </p:spPr>
        <p:txBody>
          <a:bodyPr wrap="square">
            <a:spAutoFit/>
          </a:bodyPr>
          <a:lstStyle/>
          <a:p>
            <a:pPr defTabSz="914224">
              <a:defRPr/>
            </a:pPr>
            <a:r>
              <a:rPr lang="en-US" sz="2000" kern="0" dirty="0">
                <a:solidFill>
                  <a:srgbClr val="C00000"/>
                </a:solidFill>
                <a:latin typeface="Segoe UI Light"/>
              </a:rPr>
              <a:t>{</a:t>
            </a:r>
          </a:p>
          <a:p>
            <a:pPr defTabSz="914224">
              <a:defRPr/>
            </a:pPr>
            <a:r>
              <a:rPr lang="en-US" sz="2000" kern="0" dirty="0">
                <a:solidFill>
                  <a:srgbClr val="C00000"/>
                </a:solidFill>
                <a:latin typeface="Segoe UI Light"/>
              </a:rPr>
              <a:t>    "name": "&lt;name of dataset&gt;",</a:t>
            </a:r>
          </a:p>
          <a:p>
            <a:pPr defTabSz="914224">
              <a:defRPr/>
            </a:pPr>
            <a:r>
              <a:rPr lang="en-US" sz="2000" kern="0" dirty="0">
                <a:solidFill>
                  <a:srgbClr val="C00000"/>
                </a:solidFill>
                <a:latin typeface="Segoe UI Light"/>
              </a:rPr>
              <a:t>    "properties":</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"structure": [ ],</a:t>
            </a:r>
          </a:p>
          <a:p>
            <a:pPr defTabSz="914224">
              <a:defRPr/>
            </a:pPr>
            <a:r>
              <a:rPr lang="en-US" sz="2000" kern="0" dirty="0">
                <a:solidFill>
                  <a:srgbClr val="C00000"/>
                </a:solidFill>
                <a:latin typeface="Segoe UI Light"/>
              </a:rPr>
              <a:t>       "type": "&lt;type of dataset&gt;",</a:t>
            </a:r>
          </a:p>
          <a:p>
            <a:pPr defTabSz="914224">
              <a:defRPr/>
            </a:pPr>
            <a:r>
              <a:rPr lang="en-US" sz="2000" kern="0" dirty="0">
                <a:solidFill>
                  <a:srgbClr val="C00000"/>
                </a:solidFill>
                <a:latin typeface="Segoe UI Light"/>
              </a:rPr>
              <a:t>        "external": &lt;</a:t>
            </a:r>
            <a:r>
              <a:rPr lang="en-US" sz="2000" kern="0" dirty="0" err="1">
                <a:solidFill>
                  <a:srgbClr val="C00000"/>
                </a:solidFill>
                <a:latin typeface="Segoe UI Light"/>
              </a:rPr>
              <a:t>boolean</a:t>
            </a:r>
            <a:r>
              <a:rPr lang="en-US" sz="2000" kern="0" dirty="0">
                <a:solidFill>
                  <a:srgbClr val="C00000"/>
                </a:solidFill>
                <a:latin typeface="Segoe UI Light"/>
              </a:rPr>
              <a:t> flag to indicate external data&gt;,</a:t>
            </a:r>
          </a:p>
          <a:p>
            <a:pPr defTabSz="914224">
              <a:defRPr/>
            </a:pPr>
            <a:r>
              <a:rPr lang="en-US" sz="2000" kern="0" dirty="0">
                <a:solidFill>
                  <a:srgbClr val="C00000"/>
                </a:solidFill>
                <a:latin typeface="Segoe UI Light"/>
              </a:rPr>
              <a:t>        "</a:t>
            </a:r>
            <a:r>
              <a:rPr lang="en-US" sz="2000" kern="0" dirty="0" err="1">
                <a:solidFill>
                  <a:srgbClr val="C00000"/>
                </a:solidFill>
                <a:latin typeface="Segoe UI Light"/>
              </a:rPr>
              <a:t>typeProperties</a:t>
            </a:r>
            <a:r>
              <a:rPr lang="en-US" sz="2000" kern="0" dirty="0">
                <a:solidFill>
                  <a:srgbClr val="C00000"/>
                </a:solidFill>
                <a:latin typeface="Segoe UI Light"/>
              </a:rPr>
              <a:t>":</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"availability":</a:t>
            </a:r>
          </a:p>
          <a:p>
            <a:pPr defTabSz="914224">
              <a:defRPr/>
            </a:pPr>
            <a:r>
              <a:rPr lang="en-US" sz="2000" kern="0" dirty="0">
                <a:solidFill>
                  <a:srgbClr val="C00000"/>
                </a:solidFill>
                <a:latin typeface="Segoe UI Light"/>
              </a:rPr>
              <a:t>        {</a:t>
            </a:r>
          </a:p>
          <a:p>
            <a:pPr defTabSz="914224">
              <a:defRPr/>
            </a:pPr>
            <a:endParaRPr lang="en-US" sz="2000" kern="0" dirty="0">
              <a:solidFill>
                <a:srgbClr val="C00000"/>
              </a:solidFill>
              <a:latin typeface="Segoe UI Light"/>
            </a:endParaRP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"policy": </a:t>
            </a:r>
          </a:p>
          <a:p>
            <a:pPr defTabSz="914224">
              <a:defRPr/>
            </a:pPr>
            <a:r>
              <a:rPr lang="en-US" sz="2000" kern="0" dirty="0">
                <a:solidFill>
                  <a:srgbClr val="C00000"/>
                </a:solidFill>
                <a:latin typeface="Segoe UI Light"/>
              </a:rPr>
              <a:t>        {      </a:t>
            </a:r>
          </a:p>
          <a:p>
            <a:pPr defTabSz="914224">
              <a:defRPr/>
            </a:pPr>
            <a:endParaRPr lang="en-US" sz="2000" kern="0" dirty="0">
              <a:solidFill>
                <a:srgbClr val="C00000"/>
              </a:solidFill>
              <a:latin typeface="Segoe UI Light"/>
            </a:endParaRP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t>
            </a:r>
            <a:r>
              <a:rPr lang="en-US" sz="2000" kern="0" dirty="0">
                <a:solidFill>
                  <a:sysClr val="windowText" lastClr="000000"/>
                </a:solidFill>
                <a:latin typeface="Segoe UI Light"/>
              </a:rPr>
              <a:t>.</a:t>
            </a:r>
          </a:p>
        </p:txBody>
      </p:sp>
    </p:spTree>
    <p:extLst>
      <p:ext uri="{BB962C8B-B14F-4D97-AF65-F5344CB8AC3E}">
        <p14:creationId xmlns:p14="http://schemas.microsoft.com/office/powerpoint/2010/main" val="343863930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88801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Datasets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8575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5575"/>
            <a:ext cx="7493000" cy="1008063"/>
          </a:xfrm>
        </p:spPr>
        <p:txBody>
          <a:bodyPr vert="horz" lIns="186521" tIns="46630" rIns="186521" bIns="46630" rtlCol="0" anchor="t">
            <a:noAutofit/>
          </a:bodyPr>
          <a:lstStyle/>
          <a:p>
            <a:r>
              <a:rPr lang="en-US" dirty="0">
                <a:solidFill>
                  <a:schemeClr val="bg1"/>
                </a:solidFill>
              </a:rPr>
              <a:t>5. Create Pipelines</a:t>
            </a:r>
          </a:p>
        </p:txBody>
      </p:sp>
      <p:sp>
        <p:nvSpPr>
          <p:cNvPr id="3" name="Title 1"/>
          <p:cNvSpPr txBox="1">
            <a:spLocks/>
          </p:cNvSpPr>
          <p:nvPr/>
        </p:nvSpPr>
        <p:spPr>
          <a:xfrm>
            <a:off x="2520529" y="2581660"/>
            <a:ext cx="7067970"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6599" i="1" dirty="0">
                <a:solidFill>
                  <a:schemeClr val="bg1"/>
                </a:solidFill>
              </a:rPr>
              <a:t>Logical</a:t>
            </a:r>
            <a:r>
              <a:rPr lang="en-US" sz="6599" dirty="0">
                <a:solidFill>
                  <a:schemeClr val="bg1"/>
                </a:solidFill>
              </a:rPr>
              <a:t> </a:t>
            </a:r>
            <a:r>
              <a:rPr lang="en-US" sz="6599" i="1" dirty="0">
                <a:solidFill>
                  <a:schemeClr val="bg1"/>
                </a:solidFill>
              </a:rPr>
              <a:t>Grouping </a:t>
            </a:r>
            <a:r>
              <a:rPr lang="en-US" sz="6599" dirty="0">
                <a:solidFill>
                  <a:schemeClr val="bg1"/>
                </a:solidFill>
              </a:rPr>
              <a:t>of Activities</a:t>
            </a:r>
          </a:p>
        </p:txBody>
      </p:sp>
    </p:spTree>
    <p:extLst>
      <p:ext uri="{BB962C8B-B14F-4D97-AF65-F5344CB8AC3E}">
        <p14:creationId xmlns:p14="http://schemas.microsoft.com/office/powerpoint/2010/main" val="161951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Pipeline Concepts</a:t>
            </a:r>
          </a:p>
        </p:txBody>
      </p:sp>
      <p:sp>
        <p:nvSpPr>
          <p:cNvPr id="3" name="Rectangle 2"/>
          <p:cNvSpPr/>
          <p:nvPr/>
        </p:nvSpPr>
        <p:spPr>
          <a:xfrm>
            <a:off x="1570697" y="1059208"/>
            <a:ext cx="8228432" cy="5807216"/>
          </a:xfrm>
          <a:prstGeom prst="rect">
            <a:avLst/>
          </a:prstGeom>
        </p:spPr>
        <p:txBody>
          <a:bodyPr wrap="square">
            <a:spAutoFit/>
          </a:bodyPr>
          <a:lstStyle/>
          <a:p>
            <a:pPr defTabSz="914224"/>
            <a:r>
              <a:rPr lang="en-US" sz="2800" kern="0" dirty="0">
                <a:solidFill>
                  <a:srgbClr val="FF0000"/>
                </a:solidFill>
              </a:rPr>
              <a:t>{</a:t>
            </a:r>
          </a:p>
          <a:p>
            <a:pPr defTabSz="914224"/>
            <a:r>
              <a:rPr lang="en-US" sz="2800" kern="0" dirty="0">
                <a:solidFill>
                  <a:srgbClr val="FF0000"/>
                </a:solidFill>
              </a:rPr>
              <a:t>    "name": "</a:t>
            </a:r>
            <a:r>
              <a:rPr lang="en-US" sz="2800" kern="0" dirty="0" err="1">
                <a:solidFill>
                  <a:srgbClr val="FF0000"/>
                </a:solidFill>
              </a:rPr>
              <a:t>PipelineName</a:t>
            </a:r>
            <a:r>
              <a:rPr lang="en-US" sz="2800" kern="0" dirty="0">
                <a:solidFill>
                  <a:srgbClr val="FF0000"/>
                </a:solidFill>
              </a:rPr>
              <a:t>",</a:t>
            </a:r>
          </a:p>
          <a:p>
            <a:pPr defTabSz="914224"/>
            <a:r>
              <a:rPr lang="en-US" sz="2800" kern="0" dirty="0">
                <a:solidFill>
                  <a:srgbClr val="FF0000"/>
                </a:solidFill>
              </a:rPr>
              <a:t>    "properties": </a:t>
            </a:r>
          </a:p>
          <a:p>
            <a:pPr defTabSz="914224"/>
            <a:r>
              <a:rPr lang="en-US" sz="2800" kern="0" dirty="0">
                <a:solidFill>
                  <a:srgbClr val="FF0000"/>
                </a:solidFill>
              </a:rPr>
              <a:t>    {</a:t>
            </a:r>
          </a:p>
          <a:p>
            <a:pPr defTabSz="914224"/>
            <a:r>
              <a:rPr lang="en-US" sz="2800" kern="0" dirty="0">
                <a:solidFill>
                  <a:srgbClr val="FF0000"/>
                </a:solidFill>
              </a:rPr>
              <a:t>        "description" : "pipeline description",</a:t>
            </a:r>
          </a:p>
          <a:p>
            <a:pPr defTabSz="914224"/>
            <a:r>
              <a:rPr lang="en-US" sz="2800" kern="0" dirty="0">
                <a:solidFill>
                  <a:srgbClr val="FF0000"/>
                </a:solidFill>
              </a:rPr>
              <a:t>        "activities":</a:t>
            </a:r>
          </a:p>
          <a:p>
            <a:pPr defTabSz="914224"/>
            <a:r>
              <a:rPr lang="en-US" sz="2800" kern="0" dirty="0">
                <a:solidFill>
                  <a:srgbClr val="FF0000"/>
                </a:solidFill>
              </a:rPr>
              <a:t>        [</a:t>
            </a:r>
          </a:p>
          <a:p>
            <a:pPr defTabSz="914224"/>
            <a:endParaRPr lang="en-US" sz="2800" kern="0" dirty="0">
              <a:solidFill>
                <a:srgbClr val="FF0000"/>
              </a:solidFill>
            </a:endParaRPr>
          </a:p>
          <a:p>
            <a:pPr defTabSz="914224"/>
            <a:r>
              <a:rPr lang="en-US" sz="2800" kern="0" dirty="0">
                <a:solidFill>
                  <a:srgbClr val="FF0000"/>
                </a:solidFill>
              </a:rPr>
              <a:t>        ],</a:t>
            </a:r>
          </a:p>
          <a:p>
            <a:pPr defTabSz="914224"/>
            <a:r>
              <a:rPr lang="en-US" sz="2800" kern="0" dirty="0">
                <a:solidFill>
                  <a:srgbClr val="FF0000"/>
                </a:solidFill>
              </a:rPr>
              <a:t>        "start": "&lt;start date-time&gt;",</a:t>
            </a:r>
          </a:p>
          <a:p>
            <a:pPr defTabSz="914224"/>
            <a:r>
              <a:rPr lang="en-US" sz="2800" kern="0" dirty="0">
                <a:solidFill>
                  <a:srgbClr val="FF0000"/>
                </a:solidFill>
              </a:rPr>
              <a:t>        "end": "&lt;end date-time&gt;"</a:t>
            </a:r>
          </a:p>
          <a:p>
            <a:pPr defTabSz="914224"/>
            <a:r>
              <a:rPr lang="en-US" sz="2800" kern="0" dirty="0">
                <a:solidFill>
                  <a:srgbClr val="FF0000"/>
                </a:solidFill>
              </a:rPr>
              <a:t>    }</a:t>
            </a:r>
          </a:p>
          <a:p>
            <a:pPr defTabSz="914224"/>
            <a:r>
              <a:rPr lang="en-US" sz="2800" kern="0" dirty="0">
                <a:solidFill>
                  <a:srgbClr val="FF0000"/>
                </a:solidFill>
              </a:rPr>
              <a:t>}</a:t>
            </a:r>
          </a:p>
        </p:txBody>
      </p:sp>
    </p:spTree>
    <p:extLst>
      <p:ext uri="{BB962C8B-B14F-4D97-AF65-F5344CB8AC3E}">
        <p14:creationId xmlns:p14="http://schemas.microsoft.com/office/powerpoint/2010/main" val="159472169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Pipeline(s)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78213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7963"/>
            <a:ext cx="7232650" cy="917575"/>
          </a:xfrm>
        </p:spPr>
        <p:txBody>
          <a:bodyPr/>
          <a:lstStyle/>
          <a:p>
            <a:r>
              <a:rPr lang="en-US" dirty="0">
                <a:solidFill>
                  <a:schemeClr val="bg1"/>
                </a:solidFill>
              </a:rPr>
              <a:t>6. Manage and Monitor</a:t>
            </a:r>
          </a:p>
        </p:txBody>
      </p:sp>
      <p:sp>
        <p:nvSpPr>
          <p:cNvPr id="3" name="Title 1"/>
          <p:cNvSpPr txBox="1">
            <a:spLocks/>
          </p:cNvSpPr>
          <p:nvPr/>
        </p:nvSpPr>
        <p:spPr>
          <a:xfrm>
            <a:off x="3441760" y="2947577"/>
            <a:ext cx="6247513" cy="185983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b="1" dirty="0">
                <a:solidFill>
                  <a:schemeClr val="bg1"/>
                </a:solidFill>
              </a:rPr>
              <a:t>Scheduling, Monitoring, Disposition</a:t>
            </a:r>
          </a:p>
        </p:txBody>
      </p:sp>
    </p:spTree>
    <p:extLst>
      <p:ext uri="{BB962C8B-B14F-4D97-AF65-F5344CB8AC3E}">
        <p14:creationId xmlns:p14="http://schemas.microsoft.com/office/powerpoint/2010/main" val="287194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Locating Failures within a Pipeline</a:t>
            </a:r>
          </a:p>
        </p:txBody>
      </p:sp>
      <p:pic>
        <p:nvPicPr>
          <p:cNvPr id="3" name="Picture 2"/>
          <p:cNvPicPr>
            <a:picLocks noChangeAspect="1"/>
          </p:cNvPicPr>
          <p:nvPr/>
        </p:nvPicPr>
        <p:blipFill>
          <a:blip r:embed="rId3"/>
          <a:stretch>
            <a:fillRect/>
          </a:stretch>
        </p:blipFill>
        <p:spPr>
          <a:xfrm>
            <a:off x="4618264" y="1287775"/>
            <a:ext cx="6857027" cy="5207870"/>
          </a:xfrm>
          <a:prstGeom prst="rect">
            <a:avLst/>
          </a:prstGeom>
        </p:spPr>
      </p:pic>
    </p:spTree>
    <p:extLst>
      <p:ext uri="{BB962C8B-B14F-4D97-AF65-F5344CB8AC3E}">
        <p14:creationId xmlns:p14="http://schemas.microsoft.com/office/powerpoint/2010/main" val="20457612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3" y="1708"/>
            <a:ext cx="12434711" cy="6991111"/>
          </a:xfrm>
          <a:prstGeom prst="rect">
            <a:avLst/>
          </a:prstGeom>
        </p:spPr>
      </p:pic>
    </p:spTree>
    <p:extLst>
      <p:ext uri="{BB962C8B-B14F-4D97-AF65-F5344CB8AC3E}">
        <p14:creationId xmlns:p14="http://schemas.microsoft.com/office/powerpoint/2010/main" val="405914496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Monitor Pipeline(s)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04110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ext Placeholder 2"/>
          <p:cNvSpPr txBox="1">
            <a:spLocks/>
          </p:cNvSpPr>
          <p:nvPr/>
        </p:nvSpPr>
        <p:spPr>
          <a:xfrm>
            <a:off x="4369885" y="1825535"/>
            <a:ext cx="7514284" cy="401648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ADF and its constructs</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Implement an ADF Pipeline referencing Data Sources and with various Activities</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how HDInsight can be used to process data</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the HIVE language and how it is used</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83684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1: </a:t>
            </a:r>
            <a:br>
              <a:rPr lang="en-US" dirty="0"/>
            </a:br>
            <a:r>
              <a:rPr lang="en-US" sz="4400" dirty="0"/>
              <a:t>Data Selection, Processing and Transformation</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9234969" y="5555654"/>
            <a:ext cx="1223041" cy="1438871"/>
          </a:xfrm>
          <a:prstGeom prst="rect">
            <a:avLst/>
          </a:prstGeom>
        </p:spPr>
      </p:pic>
      <p:sp>
        <p:nvSpPr>
          <p:cNvPr id="6" name="Text Placeholder 2"/>
          <p:cNvSpPr txBox="1">
            <a:spLocks/>
          </p:cNvSpPr>
          <p:nvPr/>
        </p:nvSpPr>
        <p:spPr>
          <a:xfrm>
            <a:off x="0" y="408790"/>
            <a:ext cx="11887200" cy="63453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AdventureWorks is a company that makes and sells bicycles. The sales are conducted around the world. We also support our products. But as we’ve made more sales in the last 10 years, we’ve farmed out the support function to various companies that take in maintenance and support issues in call centers around the world.</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growing. And now we want to take our bicycles to several large retailers, but a few of them want to know a lot about our churn rate.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For over 10 years, we’ve collected a lot of information about our customers and of course we know a lot about our products. But since we’ve outsourced our call centers, we don’t own the databases that hold their data – they will give us an export, though. (They support multiple customers)</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not sure about our churn rate – we have the data of who has and has not bought again, and we think we can get the data from the call centers for the complaints and repairs, but we need a way to analyze a lot of data that has different formats to find a prediction of who will churn and who will not.</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Ideally we want a list of customers we think will churn, in a structured database we could share out to our potential resellers sales staff, so they know how to target at-risk and new clients.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00B050"/>
                </a:solidFill>
                <a:effectLst/>
                <a:uLnTx/>
                <a:uFillTx/>
                <a:latin typeface="Segoe UI Light"/>
                <a:ea typeface="+mn-ea"/>
                <a:cs typeface="+mn-cs"/>
              </a:rPr>
              <a:t>More on our in-house data: https://technet.microsoft.com/en-us/library/ms124501%28v=sql.100%29.aspx</a:t>
            </a:r>
          </a:p>
        </p:txBody>
      </p:sp>
      <p:sp>
        <p:nvSpPr>
          <p:cNvPr id="7" name="Title 1"/>
          <p:cNvSpPr txBox="1">
            <a:spLocks/>
          </p:cNvSpPr>
          <p:nvPr/>
        </p:nvSpPr>
        <p:spPr>
          <a:xfrm>
            <a:off x="0" y="0"/>
            <a:ext cx="7787812" cy="81758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Business Case</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spTree>
    <p:extLst>
      <p:ext uri="{BB962C8B-B14F-4D97-AF65-F5344CB8AC3E}">
        <p14:creationId xmlns:p14="http://schemas.microsoft.com/office/powerpoint/2010/main" val="2462814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9234969" y="5555654"/>
            <a:ext cx="1223041" cy="1438871"/>
          </a:xfrm>
          <a:prstGeom prst="rect">
            <a:avLst/>
          </a:prstGeom>
        </p:spPr>
      </p:pic>
      <p:sp>
        <p:nvSpPr>
          <p:cNvPr id="6" name="Text Placeholder 2"/>
          <p:cNvSpPr txBox="1">
            <a:spLocks/>
          </p:cNvSpPr>
          <p:nvPr/>
        </p:nvSpPr>
        <p:spPr>
          <a:xfrm>
            <a:off x="0" y="408790"/>
            <a:ext cx="11887200" cy="63453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AdventureWorks is a company that makes and sells bicycles. The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sales are conducted around the world</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We also support our products. But as we’ve made more sales in the last 10 years, we’ve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farmed out the support function</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various companies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take in maintenance and support issues in call centers around the world.</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We’re growing</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And now we want to take our bicycles to several large retailers, but a few of them want to know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 lot about our churn rate</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For over 10 years, we’ve collected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 lot of information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about our customers and of course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 know a lot about our products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But since we’ve outsourced our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call centers, we don’t own the databases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hold their data – they will give us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an export</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though. (They support multiple customers)</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not sure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about our churn rate – we have the data of who has and has not bought again, and we think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 can get the data from the call centers for the complaints and repairs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but we need a way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analyze a lot of data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has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different formats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to find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prediction</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of who will churn and who will not.</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Ideally</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we want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list of customers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we think will churn, in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structured database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we could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share out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to our potential resellers sales staff, so they know how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target at-risk and new clients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00B050"/>
                </a:solidFill>
                <a:effectLst/>
                <a:uLnTx/>
                <a:uFillTx/>
                <a:latin typeface="Segoe UI Light"/>
                <a:ea typeface="+mn-ea"/>
                <a:cs typeface="+mn-cs"/>
              </a:rPr>
              <a:t>More on our in-house data: https://technet.microsoft.com/en-us/library/ms124501%28v=sql.100%29.aspx</a:t>
            </a:r>
          </a:p>
        </p:txBody>
      </p:sp>
      <p:sp>
        <p:nvSpPr>
          <p:cNvPr id="7" name="Title 1"/>
          <p:cNvSpPr txBox="1">
            <a:spLocks/>
          </p:cNvSpPr>
          <p:nvPr/>
        </p:nvSpPr>
        <p:spPr>
          <a:xfrm>
            <a:off x="0" y="0"/>
            <a:ext cx="7787812" cy="81758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Business Case</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spTree>
    <p:extLst>
      <p:ext uri="{BB962C8B-B14F-4D97-AF65-F5344CB8AC3E}">
        <p14:creationId xmlns:p14="http://schemas.microsoft.com/office/powerpoint/2010/main" val="30451217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2: </a:t>
            </a:r>
            <a:br>
              <a:rPr lang="en-US" dirty="0"/>
            </a:br>
            <a:r>
              <a:rPr lang="en-US" sz="4400" dirty="0"/>
              <a:t>HDInsight for Data Manipulation and Processing</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928b465a6c3029e92fc4756b1ec87666">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0d30a3c16de9f4b741f5fd3773089e2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DA0CA33-A79C-42CC-B711-4E457C61B82C}">
  <ds:schemaRefs>
    <ds:schemaRef ds:uri="http://schemas.microsoft.com/sharepoint/v3/contenttype/forms"/>
  </ds:schemaRefs>
</ds:datastoreItem>
</file>

<file path=customXml/itemProps2.xml><?xml version="1.0" encoding="utf-8"?>
<ds:datastoreItem xmlns:ds="http://schemas.openxmlformats.org/officeDocument/2006/customXml" ds:itemID="{13D70770-CB78-4D5D-941D-8EC9F283F1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21B954-9788-4EA1-AD2B-FCD55044DE3E}">
  <ds:schemaRefs>
    <ds:schemaRef ds:uri="http://schemas.microsoft.com/office/2006/metadata/properties"/>
    <ds:schemaRef ds:uri="http://purl.org/dc/terms/"/>
    <ds:schemaRef ds:uri="http://schemas.microsoft.com/office/2006/documentManagement/types"/>
    <ds:schemaRef ds:uri="9bc6b55d-a734-43bd-8eab-fb065c703cf5"/>
    <ds:schemaRef ds:uri="http://schemas.microsoft.com/office/infopath/2007/PartnerControls"/>
    <ds:schemaRef ds:uri="http://schemas.openxmlformats.org/package/2006/metadata/core-properties"/>
    <ds:schemaRef ds:uri="http://purl.org/dc/elements/1.1/"/>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3533</Words>
  <Application>Microsoft Office PowerPoint</Application>
  <PresentationFormat>Custom</PresentationFormat>
  <Paragraphs>567</Paragraphs>
  <Slides>48</Slides>
  <Notes>48</Notes>
  <HiddenSlides>0</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48</vt:i4>
      </vt:variant>
    </vt:vector>
  </HeadingPairs>
  <TitlesOfParts>
    <vt:vector size="67" baseType="lpstr">
      <vt:lpstr>SimSun</vt:lpstr>
      <vt:lpstr>Arial</vt:lpstr>
      <vt:lpstr>Calibri</vt:lpstr>
      <vt:lpstr>Calibri Light</vt:lpstr>
      <vt:lpstr>Cambria</vt:lpstr>
      <vt:lpstr>Courier New</vt:lpstr>
      <vt:lpstr>Myriad Pro</vt:lpstr>
      <vt:lpstr>Segoe UI</vt:lpstr>
      <vt:lpstr>Segoe UI Light</vt:lpstr>
      <vt:lpstr>Times New Roman</vt:lpstr>
      <vt:lpstr>Verdana</vt:lpstr>
      <vt:lpstr>Wingdings</vt:lpstr>
      <vt:lpstr>COLOR TEMPLATE</vt:lpstr>
      <vt:lpstr>1_WHITE TEMPLATE</vt:lpstr>
      <vt:lpstr>2_WHITE TEMPLATE</vt:lpstr>
      <vt:lpstr>FY15 Enterprise identity theme</vt:lpstr>
      <vt:lpstr>Office Theme</vt:lpstr>
      <vt:lpstr>1_SQLintersection</vt:lpstr>
      <vt:lpstr>think-cell Slide</vt:lpstr>
      <vt:lpstr>PowerPoint Presentation</vt:lpstr>
      <vt:lpstr>PowerPoint Presentation</vt:lpstr>
      <vt:lpstr>The Data Science Process and Platform</vt:lpstr>
      <vt:lpstr>The Team Data Science Process </vt:lpstr>
      <vt:lpstr>The Cortana Intelligence Platform</vt:lpstr>
      <vt:lpstr>Module 1:  Data Selection, Processing and Transformation</vt:lpstr>
      <vt:lpstr>PowerPoint Presentation</vt:lpstr>
      <vt:lpstr>PowerPoint Presentation</vt:lpstr>
      <vt:lpstr>Module 2:  HDInsight for Data Manipulation and Processing</vt:lpstr>
      <vt:lpstr>Hadoop and HDInsight</vt:lpstr>
      <vt:lpstr>Hadoop</vt:lpstr>
      <vt:lpstr>PowerPoint Presentation</vt:lpstr>
      <vt:lpstr>HDInsight</vt:lpstr>
      <vt:lpstr>Deploying HDInsight Clusters</vt:lpstr>
      <vt:lpstr>Using Hive to Query Data</vt:lpstr>
      <vt:lpstr>PowerPoint Presentation</vt:lpstr>
      <vt:lpstr>Hive Client Tools</vt:lpstr>
      <vt:lpstr>PowerPoint Presentation</vt:lpstr>
      <vt:lpstr>Module 3:  Azure Data Factory</vt:lpstr>
      <vt:lpstr>Azure Data Factory</vt:lpstr>
      <vt:lpstr>PowerPoint Presentation</vt:lpstr>
      <vt:lpstr>PowerPoint Presentation</vt:lpstr>
      <vt:lpstr>PowerPoint Presentation</vt:lpstr>
      <vt:lpstr>1. Design Process</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Lab:</vt:lpstr>
      <vt:lpstr>3. Create Linked Services</vt:lpstr>
      <vt:lpstr>PowerPoint Presentation</vt:lpstr>
      <vt:lpstr>PowerPoint Presentation</vt:lpstr>
      <vt:lpstr>PowerPoint Presentation</vt:lpstr>
      <vt:lpstr>Lab:</vt:lpstr>
      <vt:lpstr>4: Create Datasets</vt:lpstr>
      <vt:lpstr>PowerPoint Presentation</vt:lpstr>
      <vt:lpstr>Lab:</vt:lpstr>
      <vt:lpstr>5. Create Pipelines</vt:lpstr>
      <vt:lpstr>PowerPoint Presentation</vt:lpstr>
      <vt:lpstr>Lab:</vt:lpstr>
      <vt:lpstr>6. Manage and Monitor</vt:lpstr>
      <vt:lpstr>PowerPoint Presentation</vt:lpstr>
      <vt:lpstr>PowerPoint Presentation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  Foundations – Data Preparation</dc:title>
  <dc:subject/>
  <dc:creator/>
  <cp:keywords/>
  <dc:description/>
  <cp:lastModifiedBy/>
  <cp:revision>2</cp:revision>
  <dcterms:created xsi:type="dcterms:W3CDTF">2016-06-28T18:15:46Z</dcterms:created>
  <dcterms:modified xsi:type="dcterms:W3CDTF">2017-03-28T10:12:47Z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ies>
</file>